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6" r:id="rId4"/>
  </p:sldMasterIdLst>
  <p:notesMasterIdLst>
    <p:notesMasterId r:id="rId20"/>
  </p:notesMasterIdLst>
  <p:handoutMasterIdLst>
    <p:handoutMasterId r:id="rId21"/>
  </p:handoutMasterIdLst>
  <p:sldIdLst>
    <p:sldId id="256" r:id="rId5"/>
    <p:sldId id="292" r:id="rId6"/>
    <p:sldId id="290" r:id="rId7"/>
    <p:sldId id="258" r:id="rId8"/>
    <p:sldId id="293" r:id="rId9"/>
    <p:sldId id="294" r:id="rId10"/>
    <p:sldId id="297" r:id="rId11"/>
    <p:sldId id="298" r:id="rId12"/>
    <p:sldId id="296" r:id="rId13"/>
    <p:sldId id="299" r:id="rId14"/>
    <p:sldId id="291" r:id="rId15"/>
    <p:sldId id="277" r:id="rId16"/>
    <p:sldId id="300" r:id="rId17"/>
    <p:sldId id="295"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C646"/>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204" autoAdjust="0"/>
  </p:normalViewPr>
  <p:slideViewPr>
    <p:cSldViewPr snapToGrid="0">
      <p:cViewPr varScale="1">
        <p:scale>
          <a:sx n="109" d="100"/>
          <a:sy n="109" d="100"/>
        </p:scale>
        <p:origin x="672" y="120"/>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1/20/2025</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1/20/2025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Tree>
    <p:extLst>
      <p:ext uri="{BB962C8B-B14F-4D97-AF65-F5344CB8AC3E}">
        <p14:creationId xmlns:p14="http://schemas.microsoft.com/office/powerpoint/2010/main" val="245686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3</a:t>
            </a:fld>
            <a:endParaRPr lang="en-US" dirty="0"/>
          </a:p>
        </p:txBody>
      </p:sp>
    </p:spTree>
    <p:extLst>
      <p:ext uri="{BB962C8B-B14F-4D97-AF65-F5344CB8AC3E}">
        <p14:creationId xmlns:p14="http://schemas.microsoft.com/office/powerpoint/2010/main" val="2482613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4</a:t>
            </a:fld>
            <a:endParaRPr lang="en-US" dirty="0"/>
          </a:p>
        </p:txBody>
      </p:sp>
    </p:spTree>
    <p:extLst>
      <p:ext uri="{BB962C8B-B14F-4D97-AF65-F5344CB8AC3E}">
        <p14:creationId xmlns:p14="http://schemas.microsoft.com/office/powerpoint/2010/main" val="245643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11</a:t>
            </a:fld>
            <a:endParaRPr lang="en-US" dirty="0"/>
          </a:p>
        </p:txBody>
      </p:sp>
    </p:spTree>
    <p:extLst>
      <p:ext uri="{BB962C8B-B14F-4D97-AF65-F5344CB8AC3E}">
        <p14:creationId xmlns:p14="http://schemas.microsoft.com/office/powerpoint/2010/main" val="1101034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12</a:t>
            </a:fld>
            <a:endParaRPr lang="en-US" dirty="0"/>
          </a:p>
        </p:txBody>
      </p:sp>
    </p:spTree>
    <p:extLst>
      <p:ext uri="{BB962C8B-B14F-4D97-AF65-F5344CB8AC3E}">
        <p14:creationId xmlns:p14="http://schemas.microsoft.com/office/powerpoint/2010/main" val="3217716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15</a:t>
            </a:fld>
            <a:endParaRPr lang="en-US" dirty="0"/>
          </a:p>
        </p:txBody>
      </p:sp>
    </p:spTree>
    <p:extLst>
      <p:ext uri="{BB962C8B-B14F-4D97-AF65-F5344CB8AC3E}">
        <p14:creationId xmlns:p14="http://schemas.microsoft.com/office/powerpoint/2010/main" val="3607125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svg"/><Relationship Id="rId10" Type="http://schemas.openxmlformats.org/officeDocument/2006/relationships/image" Target="../media/image12.png"/><Relationship Id="rId4" Type="http://schemas.openxmlformats.org/officeDocument/2006/relationships/image" Target="../media/image7.png"/><Relationship Id="rId9" Type="http://schemas.openxmlformats.org/officeDocument/2006/relationships/image" Target="../media/image11.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0.svg"/><Relationship Id="rId4" Type="http://schemas.openxmlformats.org/officeDocument/2006/relationships/image" Target="../media/image19.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27.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26.png"/><Relationship Id="rId5" Type="http://schemas.openxmlformats.org/officeDocument/2006/relationships/image" Target="../media/image6.sv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29.svg"/><Relationship Id="rId4" Type="http://schemas.openxmlformats.org/officeDocument/2006/relationships/image" Target="../media/image28.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1.xml"/><Relationship Id="rId5" Type="http://schemas.openxmlformats.org/officeDocument/2006/relationships/image" Target="../media/image29.svg"/><Relationship Id="rId4" Type="http://schemas.openxmlformats.org/officeDocument/2006/relationships/image" Target="../media/image28.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r>
              <a:rPr lang="en-US"/>
              <a:t>12/11/2023</a:t>
            </a:r>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a:t>Presentation title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5CEABB6-07DC-46E8-9B57-56EC44A396E5}"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742035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12/11/2023</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28123689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12/11/2023</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74303815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r>
              <a:rPr lang="en-US"/>
              <a:t>12/11/2023</a:t>
            </a:r>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a:t>Presentation title</a:t>
            </a:r>
            <a:endParaRPr lang="en-US" dirty="0"/>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686854646"/>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5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3138824785"/>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3199377797"/>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r>
              <a:rPr lang="en-US"/>
              <a:t>Presentation title</a:t>
            </a:r>
            <a:endParaRPr lang="en-US" dirty="0"/>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r>
              <a:rPr lang="en-US"/>
              <a:t>12/11/2023</a:t>
            </a:r>
            <a:endParaRPr lang="en-US" dirty="0"/>
          </a:p>
        </p:txBody>
      </p:sp>
    </p:spTree>
    <p:extLst>
      <p:ext uri="{BB962C8B-B14F-4D97-AF65-F5344CB8AC3E}">
        <p14:creationId xmlns:p14="http://schemas.microsoft.com/office/powerpoint/2010/main" val="1224216942"/>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r>
              <a:rPr lang="en-US"/>
              <a:t>12/11/2023</a:t>
            </a:r>
            <a:endParaRPr lang="en-US" dirty="0"/>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a:t>Presentation title</a:t>
            </a:r>
            <a:endParaRPr lang="en-US" dirty="0"/>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8813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12/11/2023</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68123897"/>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r>
              <a:rPr lang="en-US"/>
              <a:t>12/11/2023</a:t>
            </a:r>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r>
              <a:rPr lang="en-US"/>
              <a:t>Presentation title</a:t>
            </a:r>
            <a:endParaRPr lang="en-US" dirty="0"/>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a:t>12/11/2023</a:t>
            </a:r>
            <a:endParaRPr lang="en-US" dirty="0"/>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a:t>Presentation title</a:t>
            </a:r>
            <a:endParaRPr lang="en-US" dirty="0"/>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12/11/2023</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77162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12/11/2023</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89812410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12/11/2023</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72733653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6" name="Group 5">
            <a:extLst>
              <a:ext uri="{FF2B5EF4-FFF2-40B4-BE49-F238E27FC236}">
                <a16:creationId xmlns:a16="http://schemas.microsoft.com/office/drawing/2014/main" id="{54C7EA38-030C-1627-E85D-E4DA1B04672D}"/>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7" name="Rectangle 6">
              <a:extLst>
                <a:ext uri="{FF2B5EF4-FFF2-40B4-BE49-F238E27FC236}">
                  <a16:creationId xmlns:a16="http://schemas.microsoft.com/office/drawing/2014/main" id="{BEC914FA-177F-D7EF-2E69-E3A2E843FF45}"/>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9">
              <a:extLst>
                <a:ext uri="{FF2B5EF4-FFF2-40B4-BE49-F238E27FC236}">
                  <a16:creationId xmlns:a16="http://schemas.microsoft.com/office/drawing/2014/main" id="{C272B5A1-46F4-552B-AF18-6A9BE31BD69D}"/>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A6CAB4FC-7277-DF65-D05C-EE3EEE4E667D}"/>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87F4B-DE76-9763-382B-F382EE689A3D}"/>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9">
              <a:extLst>
                <a:ext uri="{FF2B5EF4-FFF2-40B4-BE49-F238E27FC236}">
                  <a16:creationId xmlns:a16="http://schemas.microsoft.com/office/drawing/2014/main" id="{1D2C2395-EFCB-52F0-7EA5-14400B552D87}"/>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2954E043-8303-D2DE-4F99-00611FF5462D}"/>
                </a:ext>
              </a:extLst>
            </p:cNvPr>
            <p:cNvGrpSpPr/>
            <p:nvPr userDrawn="1"/>
          </p:nvGrpSpPr>
          <p:grpSpPr>
            <a:xfrm>
              <a:off x="23853" y="2101527"/>
              <a:ext cx="1920240" cy="1920240"/>
              <a:chOff x="5361924" y="7472790"/>
              <a:chExt cx="1828800" cy="1828800"/>
            </a:xfrm>
          </p:grpSpPr>
          <p:grpSp>
            <p:nvGrpSpPr>
              <p:cNvPr id="20" name="Group 19">
                <a:extLst>
                  <a:ext uri="{FF2B5EF4-FFF2-40B4-BE49-F238E27FC236}">
                    <a16:creationId xmlns:a16="http://schemas.microsoft.com/office/drawing/2014/main" id="{D856CFEA-0281-88CE-1CD8-321CC75BDB24}"/>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DFB7D2DB-C209-FD1E-E336-D7A22923CEE0}"/>
                    </a:ext>
                  </a:extLst>
                </p:cNvPr>
                <p:cNvGrpSpPr/>
                <p:nvPr userDrawn="1"/>
              </p:nvGrpSpPr>
              <p:grpSpPr>
                <a:xfrm>
                  <a:off x="5361924" y="7472790"/>
                  <a:ext cx="1828800" cy="1828800"/>
                  <a:chOff x="5388428" y="7173291"/>
                  <a:chExt cx="1828800" cy="1828800"/>
                </a:xfrm>
              </p:grpSpPr>
              <p:grpSp>
                <p:nvGrpSpPr>
                  <p:cNvPr id="28" name="Group 27">
                    <a:extLst>
                      <a:ext uri="{FF2B5EF4-FFF2-40B4-BE49-F238E27FC236}">
                        <a16:creationId xmlns:a16="http://schemas.microsoft.com/office/drawing/2014/main" id="{FFC93C99-D8DC-9389-209E-209AFA1616CA}"/>
                      </a:ext>
                    </a:extLst>
                  </p:cNvPr>
                  <p:cNvGrpSpPr/>
                  <p:nvPr userDrawn="1"/>
                </p:nvGrpSpPr>
                <p:grpSpPr>
                  <a:xfrm>
                    <a:off x="5388428" y="7173291"/>
                    <a:ext cx="1828800" cy="1828800"/>
                    <a:chOff x="5388428" y="7173291"/>
                    <a:chExt cx="1828800" cy="1828800"/>
                  </a:xfrm>
                </p:grpSpPr>
                <p:grpSp>
                  <p:nvGrpSpPr>
                    <p:cNvPr id="30" name="Group 29">
                      <a:extLst>
                        <a:ext uri="{FF2B5EF4-FFF2-40B4-BE49-F238E27FC236}">
                          <a16:creationId xmlns:a16="http://schemas.microsoft.com/office/drawing/2014/main" id="{9EA0B9CF-FDB4-866A-C998-6C3EDC005C42}"/>
                        </a:ext>
                      </a:extLst>
                    </p:cNvPr>
                    <p:cNvGrpSpPr/>
                    <p:nvPr userDrawn="1"/>
                  </p:nvGrpSpPr>
                  <p:grpSpPr>
                    <a:xfrm>
                      <a:off x="5388428" y="7173291"/>
                      <a:ext cx="1828800" cy="1828800"/>
                      <a:chOff x="5579044" y="7049770"/>
                      <a:chExt cx="1828800" cy="1828800"/>
                    </a:xfrm>
                  </p:grpSpPr>
                  <p:grpSp>
                    <p:nvGrpSpPr>
                      <p:cNvPr id="32" name="Group 31">
                        <a:extLst>
                          <a:ext uri="{FF2B5EF4-FFF2-40B4-BE49-F238E27FC236}">
                            <a16:creationId xmlns:a16="http://schemas.microsoft.com/office/drawing/2014/main" id="{7F14A3A6-5839-245F-10D8-B0E021039FAE}"/>
                          </a:ext>
                        </a:extLst>
                      </p:cNvPr>
                      <p:cNvGrpSpPr/>
                      <p:nvPr userDrawn="1"/>
                    </p:nvGrpSpPr>
                    <p:grpSpPr>
                      <a:xfrm>
                        <a:off x="5579044" y="7049770"/>
                        <a:ext cx="1828800" cy="1828800"/>
                        <a:chOff x="5579044" y="7049770"/>
                        <a:chExt cx="1828800" cy="1828800"/>
                      </a:xfrm>
                    </p:grpSpPr>
                    <p:grpSp>
                      <p:nvGrpSpPr>
                        <p:cNvPr id="34" name="Group 33">
                          <a:extLst>
                            <a:ext uri="{FF2B5EF4-FFF2-40B4-BE49-F238E27FC236}">
                              <a16:creationId xmlns:a16="http://schemas.microsoft.com/office/drawing/2014/main" id="{45D22956-02B6-2144-B332-C3621ED8DE18}"/>
                            </a:ext>
                          </a:extLst>
                        </p:cNvPr>
                        <p:cNvGrpSpPr/>
                        <p:nvPr userDrawn="1"/>
                      </p:nvGrpSpPr>
                      <p:grpSpPr>
                        <a:xfrm>
                          <a:off x="5579044" y="7049770"/>
                          <a:ext cx="1828800" cy="1828800"/>
                          <a:chOff x="5579044" y="7049770"/>
                          <a:chExt cx="1828800" cy="1828800"/>
                        </a:xfrm>
                      </p:grpSpPr>
                      <p:grpSp>
                        <p:nvGrpSpPr>
                          <p:cNvPr id="36" name="Group 35">
                            <a:extLst>
                              <a:ext uri="{FF2B5EF4-FFF2-40B4-BE49-F238E27FC236}">
                                <a16:creationId xmlns:a16="http://schemas.microsoft.com/office/drawing/2014/main" id="{C5BADFA8-0186-24A1-E2C9-93797355F797}"/>
                              </a:ext>
                            </a:extLst>
                          </p:cNvPr>
                          <p:cNvGrpSpPr/>
                          <p:nvPr userDrawn="1"/>
                        </p:nvGrpSpPr>
                        <p:grpSpPr>
                          <a:xfrm>
                            <a:off x="5579044" y="7049770"/>
                            <a:ext cx="1828800" cy="1828800"/>
                            <a:chOff x="5579044" y="7049770"/>
                            <a:chExt cx="1828800" cy="1828800"/>
                          </a:xfrm>
                        </p:grpSpPr>
                        <p:sp>
                          <p:nvSpPr>
                            <p:cNvPr id="38" name="Oval 37">
                              <a:extLst>
                                <a:ext uri="{FF2B5EF4-FFF2-40B4-BE49-F238E27FC236}">
                                  <a16:creationId xmlns:a16="http://schemas.microsoft.com/office/drawing/2014/main" id="{CC436997-69CF-81C4-0FE6-DCD824671DE7}"/>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9" name="Oval 38">
                              <a:extLst>
                                <a:ext uri="{FF2B5EF4-FFF2-40B4-BE49-F238E27FC236}">
                                  <a16:creationId xmlns:a16="http://schemas.microsoft.com/office/drawing/2014/main" id="{456F2412-80AD-9781-D7D2-013B14154740}"/>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7" name="Oval 36">
                            <a:extLst>
                              <a:ext uri="{FF2B5EF4-FFF2-40B4-BE49-F238E27FC236}">
                                <a16:creationId xmlns:a16="http://schemas.microsoft.com/office/drawing/2014/main" id="{68EE333C-4C10-72F9-8856-919C0B07504D}"/>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5" name="Oval 34">
                          <a:extLst>
                            <a:ext uri="{FF2B5EF4-FFF2-40B4-BE49-F238E27FC236}">
                              <a16:creationId xmlns:a16="http://schemas.microsoft.com/office/drawing/2014/main" id="{2745A78C-E939-0AAE-95C0-2D4D735D09BC}"/>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3" name="Oval 32">
                        <a:extLst>
                          <a:ext uri="{FF2B5EF4-FFF2-40B4-BE49-F238E27FC236}">
                            <a16:creationId xmlns:a16="http://schemas.microsoft.com/office/drawing/2014/main" id="{2C910ABB-12FF-2E9C-5E48-86DFF6C1BA24}"/>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1" name="Oval 30">
                      <a:extLst>
                        <a:ext uri="{FF2B5EF4-FFF2-40B4-BE49-F238E27FC236}">
                          <a16:creationId xmlns:a16="http://schemas.microsoft.com/office/drawing/2014/main" id="{7B8E05C9-D4FD-4D15-B267-F66680B0B3A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9" name="Oval 28">
                    <a:extLst>
                      <a:ext uri="{FF2B5EF4-FFF2-40B4-BE49-F238E27FC236}">
                        <a16:creationId xmlns:a16="http://schemas.microsoft.com/office/drawing/2014/main" id="{B5B73285-B06E-07F5-7D77-8024D9AE8630}"/>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Oval 22">
                  <a:extLst>
                    <a:ext uri="{FF2B5EF4-FFF2-40B4-BE49-F238E27FC236}">
                      <a16:creationId xmlns:a16="http://schemas.microsoft.com/office/drawing/2014/main" id="{10C2F2FB-62BB-2A72-2D1D-148C9848BE5A}"/>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4" name="Oval 23">
                  <a:extLst>
                    <a:ext uri="{FF2B5EF4-FFF2-40B4-BE49-F238E27FC236}">
                      <a16:creationId xmlns:a16="http://schemas.microsoft.com/office/drawing/2014/main" id="{FFB9B15B-2F29-8B6D-EE02-9DDBC579D851}"/>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F8D70201-5507-957E-17D3-F532C9EC7FE8}"/>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4E989D97-0385-FDE3-B6EA-DAFD2E886CC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35C8E6F2-E95D-0D17-3E37-3BD8DA01FC6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C1170655-428C-DC65-5D96-E47970419E8D}"/>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3" name="Freeform: Shape 12">
              <a:extLst>
                <a:ext uri="{FF2B5EF4-FFF2-40B4-BE49-F238E27FC236}">
                  <a16:creationId xmlns:a16="http://schemas.microsoft.com/office/drawing/2014/main" id="{4F69D4AD-C157-72E2-16BB-03CF100AF50B}"/>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Rectangle 9">
              <a:extLst>
                <a:ext uri="{FF2B5EF4-FFF2-40B4-BE49-F238E27FC236}">
                  <a16:creationId xmlns:a16="http://schemas.microsoft.com/office/drawing/2014/main" id="{4D219669-CCFF-E1AA-EB48-E9758F3B35EE}"/>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70B3FF0D-702F-BB12-1F0C-A6FEE2A1CA75}"/>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87ADEBC0-5456-4C4E-4377-E33E07D2D852}"/>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Graphic 16">
              <a:extLst>
                <a:ext uri="{FF2B5EF4-FFF2-40B4-BE49-F238E27FC236}">
                  <a16:creationId xmlns:a16="http://schemas.microsoft.com/office/drawing/2014/main" id="{F7B0C139-0AFD-1FF1-EB08-3CDA3E0AD40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18" name="Graphic 17">
              <a:extLst>
                <a:ext uri="{FF2B5EF4-FFF2-40B4-BE49-F238E27FC236}">
                  <a16:creationId xmlns:a16="http://schemas.microsoft.com/office/drawing/2014/main" id="{1A664B25-49D4-22C2-C94F-F68BF327210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9" name="Straight Connector 18">
              <a:extLst>
                <a:ext uri="{FF2B5EF4-FFF2-40B4-BE49-F238E27FC236}">
                  <a16:creationId xmlns:a16="http://schemas.microsoft.com/office/drawing/2014/main" id="{5F19FDE7-610F-EF45-7FF5-389377132556}"/>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7977543"/>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12/11/2023</a:t>
            </a:r>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7671902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12/11/2023</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35628937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12/11/2023</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2544751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r>
              <a:rPr lang="en-US"/>
              <a:t>12/11/2023</a:t>
            </a:r>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29318999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00" r:id="rId16"/>
    <p:sldLayoutId id="2147483678" r:id="rId17"/>
    <p:sldLayoutId id="2147483696" r:id="rId18"/>
    <p:sldLayoutId id="2147483691" r:id="rId19"/>
    <p:sldLayoutId id="2147483677" r:id="rId20"/>
    <p:sldLayoutId id="2147483699" r:id="rId21"/>
    <p:sldLayoutId id="2147483685" r:id="rId22"/>
    <p:sldLayoutId id="2147483676" r:id="rId23"/>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p15:clr>
            <a:srgbClr val="5ACBF0"/>
          </p15:clr>
        </p15:guide>
        <p15:guide id="2" pos="1920">
          <p15:clr>
            <a:srgbClr val="F26B43"/>
          </p15:clr>
        </p15:guide>
        <p15:guide id="3" pos="5760">
          <p15:clr>
            <a:srgbClr val="F26B43"/>
          </p15:clr>
        </p15:guide>
        <p15:guide id="4" orient="horz" pos="2160">
          <p15:clr>
            <a:srgbClr val="F26B43"/>
          </p15:clr>
        </p15:guide>
        <p15:guide id="5" pos="1272">
          <p15:clr>
            <a:srgbClr val="9FCC3B"/>
          </p15:clr>
        </p15:guide>
        <p15:guide id="6" pos="2544">
          <p15:clr>
            <a:srgbClr val="9FCC3B"/>
          </p15:clr>
        </p15:guide>
        <p15:guide id="7" pos="5112">
          <p15:clr>
            <a:srgbClr val="9FCC3B"/>
          </p15:clr>
        </p15:guide>
        <p15:guide id="8" pos="6408">
          <p15:clr>
            <a:srgbClr val="9FCC3B"/>
          </p15:clr>
        </p15:guide>
        <p15:guide id="9" pos="3940">
          <p15:clr>
            <a:srgbClr val="F26B43"/>
          </p15:clr>
        </p15:guide>
        <p15:guide id="10" pos="7104">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icsd23055@aegean.gr"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title"/>
          </p:nvPr>
        </p:nvSpPr>
        <p:spPr>
          <a:xfrm>
            <a:off x="6221714" y="648963"/>
            <a:ext cx="5164325" cy="3590596"/>
          </a:xfrm>
        </p:spPr>
        <p:txBody>
          <a:bodyPr>
            <a:normAutofit fontScale="90000"/>
          </a:bodyPr>
          <a:lstStyle/>
          <a:p>
            <a:pPr algn="ctr"/>
            <a:r>
              <a:rPr lang="en-US" sz="10700" b="1" dirty="0">
                <a:solidFill>
                  <a:srgbClr val="18C646"/>
                </a:solidFill>
              </a:rPr>
              <a:t>SMART</a:t>
            </a:r>
            <a:br>
              <a:rPr lang="en-US" sz="10700" b="1" dirty="0">
                <a:solidFill>
                  <a:srgbClr val="18C646"/>
                </a:solidFill>
              </a:rPr>
            </a:br>
            <a:r>
              <a:rPr lang="en-US" sz="10700" b="1" dirty="0">
                <a:solidFill>
                  <a:srgbClr val="18C646"/>
                </a:solidFill>
              </a:rPr>
              <a:t>-</a:t>
            </a:r>
            <a:r>
              <a:rPr lang="en-US" sz="10700" b="1" dirty="0">
                <a:solidFill>
                  <a:srgbClr val="00B0F0"/>
                </a:solidFill>
              </a:rPr>
              <a:t>GREEK</a:t>
            </a:r>
            <a:r>
              <a:rPr lang="en-US" sz="10700" b="1" dirty="0">
                <a:solidFill>
                  <a:srgbClr val="18C646"/>
                </a:solidFill>
              </a:rPr>
              <a:t>-</a:t>
            </a:r>
            <a:br>
              <a:rPr lang="en-US" sz="10700" b="1" dirty="0">
                <a:solidFill>
                  <a:srgbClr val="18C646"/>
                </a:solidFill>
              </a:rPr>
            </a:br>
            <a:r>
              <a:rPr lang="en-US" sz="10700" b="1" dirty="0">
                <a:solidFill>
                  <a:srgbClr val="18C646"/>
                </a:solidFill>
              </a:rPr>
              <a:t>FARMS</a:t>
            </a:r>
            <a:br>
              <a:rPr lang="en-US" sz="1400" dirty="0"/>
            </a:br>
            <a:endParaRPr lang="en-US" sz="4800" dirty="0"/>
          </a:p>
        </p:txBody>
      </p:sp>
      <p:sp>
        <p:nvSpPr>
          <p:cNvPr id="3" name="TextBox 2">
            <a:extLst>
              <a:ext uri="{FF2B5EF4-FFF2-40B4-BE49-F238E27FC236}">
                <a16:creationId xmlns:a16="http://schemas.microsoft.com/office/drawing/2014/main" id="{047174F5-F4D5-FA29-9CD4-22845A7CC28D}"/>
              </a:ext>
            </a:extLst>
          </p:cNvPr>
          <p:cNvSpPr txBox="1"/>
          <p:nvPr/>
        </p:nvSpPr>
        <p:spPr>
          <a:xfrm>
            <a:off x="1191491" y="147782"/>
            <a:ext cx="4119418" cy="830997"/>
          </a:xfrm>
          <a:prstGeom prst="rect">
            <a:avLst/>
          </a:prstGeom>
          <a:noFill/>
        </p:spPr>
        <p:txBody>
          <a:bodyPr wrap="square" rtlCol="0">
            <a:spAutoFit/>
          </a:bodyPr>
          <a:lstStyle/>
          <a:p>
            <a:r>
              <a:rPr lang="en-US" sz="2400" b="1" dirty="0"/>
              <a:t>GEORGE PSAROMMATIS</a:t>
            </a:r>
          </a:p>
          <a:p>
            <a:r>
              <a:rPr lang="en-US" sz="2400" b="1" dirty="0"/>
              <a:t>JOHN ZAGAZIKIS</a:t>
            </a:r>
          </a:p>
        </p:txBody>
      </p:sp>
      <p:pic>
        <p:nvPicPr>
          <p:cNvPr id="5" name="Picture 4" descr="A tree with roots on a blue background&#10;&#10;Description automatically generated">
            <a:extLst>
              <a:ext uri="{FF2B5EF4-FFF2-40B4-BE49-F238E27FC236}">
                <a16:creationId xmlns:a16="http://schemas.microsoft.com/office/drawing/2014/main" id="{57D1E5C5-DF2E-EE92-4029-1C22FD668DDF}"/>
              </a:ext>
            </a:extLst>
          </p:cNvPr>
          <p:cNvPicPr>
            <a:picLocks noChangeAspect="1"/>
          </p:cNvPicPr>
          <p:nvPr/>
        </p:nvPicPr>
        <p:blipFill>
          <a:blip r:embed="rId3"/>
          <a:stretch>
            <a:fillRect/>
          </a:stretch>
        </p:blipFill>
        <p:spPr>
          <a:xfrm>
            <a:off x="7645633" y="4084315"/>
            <a:ext cx="2316485" cy="2316485"/>
          </a:xfrm>
          <a:prstGeom prst="rect">
            <a:avLst/>
          </a:prstGeom>
        </p:spPr>
      </p:pic>
    </p:spTree>
    <p:extLst>
      <p:ext uri="{BB962C8B-B14F-4D97-AF65-F5344CB8AC3E}">
        <p14:creationId xmlns:p14="http://schemas.microsoft.com/office/powerpoint/2010/main" val="16424253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37482C6-C02F-C6DB-E58A-FB4B037B55F3}"/>
              </a:ext>
            </a:extLst>
          </p:cNvPr>
          <p:cNvSpPr>
            <a:spLocks noGrp="1"/>
          </p:cNvSpPr>
          <p:nvPr>
            <p:ph type="sldNum" sz="quarter" idx="12"/>
          </p:nvPr>
        </p:nvSpPr>
        <p:spPr/>
        <p:txBody>
          <a:bodyPr/>
          <a:lstStyle/>
          <a:p>
            <a:fld id="{B5CEABB6-07DC-46E8-9B57-56EC44A396E5}" type="slidenum">
              <a:rPr lang="en-US" smtClean="0"/>
              <a:pPr/>
              <a:t>10</a:t>
            </a:fld>
            <a:endParaRPr lang="en-US" dirty="0"/>
          </a:p>
        </p:txBody>
      </p:sp>
      <p:graphicFrame>
        <p:nvGraphicFramePr>
          <p:cNvPr id="6" name="Object 5">
            <a:extLst>
              <a:ext uri="{FF2B5EF4-FFF2-40B4-BE49-F238E27FC236}">
                <a16:creationId xmlns:a16="http://schemas.microsoft.com/office/drawing/2014/main" id="{B9F9C48D-4388-0975-E099-0249E4E01B20}"/>
              </a:ext>
            </a:extLst>
          </p:cNvPr>
          <p:cNvGraphicFramePr>
            <a:graphicFrameLocks noChangeAspect="1"/>
          </p:cNvGraphicFramePr>
          <p:nvPr>
            <p:extLst>
              <p:ext uri="{D42A27DB-BD31-4B8C-83A1-F6EECF244321}">
                <p14:modId xmlns:p14="http://schemas.microsoft.com/office/powerpoint/2010/main" val="3255022159"/>
              </p:ext>
            </p:extLst>
          </p:nvPr>
        </p:nvGraphicFramePr>
        <p:xfrm>
          <a:off x="1016692" y="1910345"/>
          <a:ext cx="9948461" cy="4496045"/>
        </p:xfrm>
        <a:graphic>
          <a:graphicData uri="http://schemas.openxmlformats.org/presentationml/2006/ole">
            <mc:AlternateContent xmlns:mc="http://schemas.openxmlformats.org/markup-compatibility/2006">
              <mc:Choice xmlns:v="urn:schemas-microsoft-com:vml" Requires="v">
                <p:oleObj name="Worksheet" r:id="rId2" imgW="8620251" imgH="3895710" progId="Excel.Sheet.12">
                  <p:embed/>
                </p:oleObj>
              </mc:Choice>
              <mc:Fallback>
                <p:oleObj name="Worksheet" r:id="rId2" imgW="8620251" imgH="3895710" progId="Excel.Sheet.12">
                  <p:embed/>
                  <p:pic>
                    <p:nvPicPr>
                      <p:cNvPr id="0" name=""/>
                      <p:cNvPicPr/>
                      <p:nvPr/>
                    </p:nvPicPr>
                    <p:blipFill>
                      <a:blip r:embed="rId3"/>
                      <a:stretch>
                        <a:fillRect/>
                      </a:stretch>
                    </p:blipFill>
                    <p:spPr>
                      <a:xfrm>
                        <a:off x="1016692" y="1910345"/>
                        <a:ext cx="9948461" cy="449604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8D0DF30E-6C2E-B1D7-A516-C84FAD22C4DC}"/>
              </a:ext>
            </a:extLst>
          </p:cNvPr>
          <p:cNvSpPr txBox="1"/>
          <p:nvPr/>
        </p:nvSpPr>
        <p:spPr>
          <a:xfrm>
            <a:off x="4194597" y="553915"/>
            <a:ext cx="3592650" cy="830997"/>
          </a:xfrm>
          <a:prstGeom prst="rect">
            <a:avLst/>
          </a:prstGeom>
          <a:noFill/>
        </p:spPr>
        <p:txBody>
          <a:bodyPr wrap="none" rtlCol="0">
            <a:spAutoFit/>
          </a:bodyPr>
          <a:lstStyle/>
          <a:p>
            <a:r>
              <a:rPr lang="en-US" sz="4800" b="1" dirty="0"/>
              <a:t>FINANCIALS</a:t>
            </a:r>
          </a:p>
        </p:txBody>
      </p:sp>
    </p:spTree>
    <p:extLst>
      <p:ext uri="{BB962C8B-B14F-4D97-AF65-F5344CB8AC3E}">
        <p14:creationId xmlns:p14="http://schemas.microsoft.com/office/powerpoint/2010/main" val="253231400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5283477" y="140028"/>
            <a:ext cx="6449786" cy="1510270"/>
          </a:xfrm>
        </p:spPr>
        <p:txBody>
          <a:bodyPr>
            <a:normAutofit/>
          </a:bodyPr>
          <a:lstStyle/>
          <a:p>
            <a:r>
              <a:rPr lang="en-US" dirty="0"/>
              <a:t>Implementation plan</a:t>
            </a: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5283477" y="1487470"/>
            <a:ext cx="6449785" cy="1029586"/>
          </a:xfrm>
        </p:spPr>
        <p:txBody>
          <a:bodyPr>
            <a:noAutofit/>
          </a:bodyPr>
          <a:lstStyle/>
          <a:p>
            <a:pPr>
              <a:lnSpc>
                <a:spcPct val="100000"/>
              </a:lnSpc>
            </a:pPr>
            <a:r>
              <a:rPr lang="en-US" sz="2000" dirty="0">
                <a:solidFill>
                  <a:schemeClr val="tx1"/>
                </a:solidFill>
              </a:rPr>
              <a:t>Collaborate with Greek farmers to identify specific needs, focusing on small and medium-sized operations</a:t>
            </a:r>
          </a:p>
          <a:p>
            <a:pPr>
              <a:lnSpc>
                <a:spcPct val="100000"/>
              </a:lnSpc>
            </a:pPr>
            <a:endParaRPr lang="en-US" sz="2000" dirty="0">
              <a:solidFill>
                <a:schemeClr val="tx1"/>
              </a:solidFill>
            </a:endParaRPr>
          </a:p>
          <a:p>
            <a:pPr>
              <a:lnSpc>
                <a:spcPct val="100000"/>
              </a:lnSpc>
            </a:pPr>
            <a:r>
              <a:rPr lang="en-US" sz="2000" dirty="0">
                <a:solidFill>
                  <a:schemeClr val="tx1"/>
                </a:solidFill>
              </a:rPr>
              <a:t>Launch pilot programs in key agricultural regions, targeting water conservation and livestock health</a:t>
            </a:r>
          </a:p>
          <a:p>
            <a:pPr>
              <a:lnSpc>
                <a:spcPct val="100000"/>
              </a:lnSpc>
            </a:pPr>
            <a:endParaRPr lang="en-US" sz="2000" dirty="0">
              <a:solidFill>
                <a:schemeClr val="tx1"/>
              </a:solidFill>
            </a:endParaRPr>
          </a:p>
          <a:p>
            <a:pPr>
              <a:lnSpc>
                <a:spcPct val="100000"/>
              </a:lnSpc>
            </a:pPr>
            <a:r>
              <a:rPr lang="en-US" sz="2000" dirty="0">
                <a:solidFill>
                  <a:schemeClr val="tx1"/>
                </a:solidFill>
              </a:rPr>
              <a:t>Provide training programs for farmers to integrate technology with traditional practices</a:t>
            </a:r>
          </a:p>
          <a:p>
            <a:pPr>
              <a:lnSpc>
                <a:spcPct val="100000"/>
              </a:lnSpc>
            </a:pPr>
            <a:endParaRPr lang="en-US" sz="2000" dirty="0">
              <a:solidFill>
                <a:schemeClr val="tx1"/>
              </a:solidFill>
            </a:endParaRPr>
          </a:p>
          <a:p>
            <a:pPr>
              <a:lnSpc>
                <a:spcPct val="100000"/>
              </a:lnSpc>
            </a:pPr>
            <a:r>
              <a:rPr lang="en-US" sz="2000" dirty="0">
                <a:solidFill>
                  <a:schemeClr val="tx1"/>
                </a:solidFill>
              </a:rPr>
              <a:t>Continuously adapt solutions based on feedback and local challenges, ensuring cultural and environmental suitability</a:t>
            </a:r>
          </a:p>
        </p:txBody>
      </p:sp>
      <p:sp>
        <p:nvSpPr>
          <p:cNvPr id="4" name="Slide Number Placeholder 3">
            <a:extLst>
              <a:ext uri="{FF2B5EF4-FFF2-40B4-BE49-F238E27FC236}">
                <a16:creationId xmlns:a16="http://schemas.microsoft.com/office/drawing/2014/main" id="{58D8D8EF-09F7-2BAC-3EC4-6E8F40515A5D}"/>
              </a:ext>
            </a:extLst>
          </p:cNvPr>
          <p:cNvSpPr>
            <a:spLocks noGrp="1"/>
          </p:cNvSpPr>
          <p:nvPr>
            <p:ph type="sldNum" sz="quarter" idx="12"/>
          </p:nvPr>
        </p:nvSpPr>
        <p:spPr/>
        <p:txBody>
          <a:bodyPr/>
          <a:lstStyle/>
          <a:p>
            <a:fld id="{B5CEABB6-07DC-46E8-9B57-56EC44A396E5}" type="slidenum">
              <a:rPr lang="en-US" smtClean="0"/>
              <a:pPr/>
              <a:t>11</a:t>
            </a:fld>
            <a:endParaRPr lang="en-US" dirty="0"/>
          </a:p>
        </p:txBody>
      </p:sp>
      <p:sp>
        <p:nvSpPr>
          <p:cNvPr id="5" name="TextBox 4">
            <a:extLst>
              <a:ext uri="{FF2B5EF4-FFF2-40B4-BE49-F238E27FC236}">
                <a16:creationId xmlns:a16="http://schemas.microsoft.com/office/drawing/2014/main" id="{3A9CB80C-4A8C-D614-1783-62CEE47DC8C5}"/>
              </a:ext>
            </a:extLst>
          </p:cNvPr>
          <p:cNvSpPr txBox="1"/>
          <p:nvPr/>
        </p:nvSpPr>
        <p:spPr>
          <a:xfrm>
            <a:off x="9530255" y="6060459"/>
            <a:ext cx="2484946" cy="584775"/>
          </a:xfrm>
          <a:prstGeom prst="rect">
            <a:avLst/>
          </a:prstGeom>
          <a:noFill/>
        </p:spPr>
        <p:txBody>
          <a:bodyPr wrap="square" rtlCol="0">
            <a:spAutoFit/>
          </a:bodyPr>
          <a:lstStyle/>
          <a:p>
            <a:r>
              <a:rPr lang="en-US" sz="1600" b="1" dirty="0"/>
              <a:t>GEORGE PSAROMMATIS</a:t>
            </a:r>
          </a:p>
          <a:p>
            <a:r>
              <a:rPr lang="en-US" sz="1600" b="1" dirty="0"/>
              <a:t>JOHN ZAGAZIKIS</a:t>
            </a:r>
          </a:p>
        </p:txBody>
      </p:sp>
    </p:spTree>
    <p:extLst>
      <p:ext uri="{BB962C8B-B14F-4D97-AF65-F5344CB8AC3E}">
        <p14:creationId xmlns:p14="http://schemas.microsoft.com/office/powerpoint/2010/main" val="300325190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4259015" y="209263"/>
            <a:ext cx="6343650" cy="799339"/>
          </a:xfrm>
        </p:spPr>
        <p:txBody>
          <a:bodyPr>
            <a:normAutofit/>
          </a:bodyPr>
          <a:lstStyle/>
          <a:p>
            <a:r>
              <a:rPr lang="en-US" dirty="0"/>
              <a:t>goals</a:t>
            </a:r>
            <a:endParaRPr lang="en-ZA" dirty="0"/>
          </a:p>
        </p:txBody>
      </p:sp>
      <p:sp>
        <p:nvSpPr>
          <p:cNvPr id="3" name="Subtitle 2">
            <a:extLst>
              <a:ext uri="{FF2B5EF4-FFF2-40B4-BE49-F238E27FC236}">
                <a16:creationId xmlns:a16="http://schemas.microsoft.com/office/drawing/2014/main" id="{35E3EA69-4E0E-41BD-8095-A124225A2647}"/>
              </a:ext>
            </a:extLst>
          </p:cNvPr>
          <p:cNvSpPr>
            <a:spLocks noGrp="1"/>
          </p:cNvSpPr>
          <p:nvPr>
            <p:ph sz="half" idx="14"/>
          </p:nvPr>
        </p:nvSpPr>
        <p:spPr>
          <a:xfrm>
            <a:off x="4259015" y="989339"/>
            <a:ext cx="7474960" cy="4055989"/>
          </a:xfrm>
        </p:spPr>
        <p:txBody>
          <a:bodyPr>
            <a:normAutofit fontScale="25000" lnSpcReduction="20000"/>
          </a:bodyPr>
          <a:lstStyle/>
          <a:p>
            <a:pPr>
              <a:lnSpc>
                <a:spcPct val="120000"/>
              </a:lnSpc>
              <a:buSzPct val="89000"/>
            </a:pPr>
            <a:r>
              <a:rPr lang="en-US" sz="11200" dirty="0"/>
              <a:t>Progress &amp; overhaul the structure of the Greek primary sector </a:t>
            </a:r>
          </a:p>
          <a:p>
            <a:pPr>
              <a:lnSpc>
                <a:spcPct val="120000"/>
              </a:lnSpc>
              <a:buSzPct val="89000"/>
            </a:pPr>
            <a:endParaRPr lang="en-US" sz="11200" dirty="0"/>
          </a:p>
          <a:p>
            <a:pPr>
              <a:lnSpc>
                <a:spcPct val="120000"/>
              </a:lnSpc>
              <a:buSzPct val="89000"/>
            </a:pPr>
            <a:r>
              <a:rPr lang="en-US" sz="11200" dirty="0"/>
              <a:t>Minimize environmental impact through sustainable practices</a:t>
            </a:r>
          </a:p>
          <a:p>
            <a:pPr>
              <a:lnSpc>
                <a:spcPct val="120000"/>
              </a:lnSpc>
              <a:buSzPct val="89000"/>
            </a:pPr>
            <a:endParaRPr lang="en-US" sz="11200" dirty="0"/>
          </a:p>
          <a:p>
            <a:pPr>
              <a:lnSpc>
                <a:spcPct val="120000"/>
              </a:lnSpc>
              <a:buSzPct val="89000"/>
            </a:pPr>
            <a:r>
              <a:rPr lang="en-US" sz="11200" dirty="0"/>
              <a:t>Improve animal health and welfare with advanced monitoring</a:t>
            </a:r>
          </a:p>
          <a:p>
            <a:pPr>
              <a:lnSpc>
                <a:spcPct val="120000"/>
              </a:lnSpc>
              <a:buSzPct val="89000"/>
            </a:pPr>
            <a:endParaRPr lang="en-US" sz="11200" dirty="0"/>
          </a:p>
          <a:p>
            <a:pPr>
              <a:lnSpc>
                <a:spcPct val="120000"/>
              </a:lnSpc>
              <a:buSzPct val="89000"/>
            </a:pPr>
            <a:r>
              <a:rPr lang="en-US" sz="11200" dirty="0"/>
              <a:t>Empower farmers with cost-effective and data-driven insights and tools</a:t>
            </a:r>
          </a:p>
          <a:p>
            <a:endParaRPr lang="en-US" sz="2800" dirty="0"/>
          </a:p>
        </p:txBody>
      </p:sp>
      <p:sp>
        <p:nvSpPr>
          <p:cNvPr id="6" name="Slide Number Placeholder 5">
            <a:extLst>
              <a:ext uri="{FF2B5EF4-FFF2-40B4-BE49-F238E27FC236}">
                <a16:creationId xmlns:a16="http://schemas.microsoft.com/office/drawing/2014/main" id="{67927DCA-F11F-1716-00DA-9EF49F131ABD}"/>
              </a:ext>
            </a:extLst>
          </p:cNvPr>
          <p:cNvSpPr>
            <a:spLocks noGrp="1"/>
          </p:cNvSpPr>
          <p:nvPr>
            <p:ph type="sldNum" sz="quarter" idx="12"/>
          </p:nvPr>
        </p:nvSpPr>
        <p:spPr/>
        <p:txBody>
          <a:bodyPr/>
          <a:lstStyle/>
          <a:p>
            <a:fld id="{B5CEABB6-07DC-46E8-9B57-56EC44A396E5}" type="slidenum">
              <a:rPr lang="en-US" smtClean="0"/>
              <a:pPr/>
              <a:t>12</a:t>
            </a:fld>
            <a:endParaRPr lang="en-US" dirty="0"/>
          </a:p>
        </p:txBody>
      </p:sp>
      <p:sp>
        <p:nvSpPr>
          <p:cNvPr id="5" name="TextBox 4">
            <a:extLst>
              <a:ext uri="{FF2B5EF4-FFF2-40B4-BE49-F238E27FC236}">
                <a16:creationId xmlns:a16="http://schemas.microsoft.com/office/drawing/2014/main" id="{D596A3D1-5CF4-0E02-054A-80385C9F8C1F}"/>
              </a:ext>
            </a:extLst>
          </p:cNvPr>
          <p:cNvSpPr txBox="1"/>
          <p:nvPr/>
        </p:nvSpPr>
        <p:spPr>
          <a:xfrm>
            <a:off x="9561786" y="6063962"/>
            <a:ext cx="2480480" cy="584775"/>
          </a:xfrm>
          <a:prstGeom prst="rect">
            <a:avLst/>
          </a:prstGeom>
          <a:noFill/>
        </p:spPr>
        <p:txBody>
          <a:bodyPr wrap="square" rtlCol="0">
            <a:spAutoFit/>
          </a:bodyPr>
          <a:lstStyle/>
          <a:p>
            <a:r>
              <a:rPr lang="en-US" sz="1600" b="1" dirty="0"/>
              <a:t>GEORGE PSAROMMATIS</a:t>
            </a:r>
          </a:p>
          <a:p>
            <a:r>
              <a:rPr lang="en-US" sz="1600" b="1" dirty="0"/>
              <a:t>JOHN ZAGAZIKIS</a:t>
            </a:r>
          </a:p>
        </p:txBody>
      </p:sp>
    </p:spTree>
    <p:extLst>
      <p:ext uri="{BB962C8B-B14F-4D97-AF65-F5344CB8AC3E}">
        <p14:creationId xmlns:p14="http://schemas.microsoft.com/office/powerpoint/2010/main" val="224349499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30946-F607-8333-92B0-AB01C503B0A9}"/>
              </a:ext>
            </a:extLst>
          </p:cNvPr>
          <p:cNvSpPr>
            <a:spLocks noGrp="1"/>
          </p:cNvSpPr>
          <p:nvPr>
            <p:ph type="ctrTitle"/>
          </p:nvPr>
        </p:nvSpPr>
        <p:spPr>
          <a:xfrm>
            <a:off x="4639295" y="776432"/>
            <a:ext cx="6953177" cy="774561"/>
          </a:xfrm>
        </p:spPr>
        <p:txBody>
          <a:bodyPr>
            <a:normAutofit fontScale="90000"/>
          </a:bodyPr>
          <a:lstStyle/>
          <a:p>
            <a:pPr algn="ctr"/>
            <a:r>
              <a:rPr lang="en-US" b="1" dirty="0"/>
              <a:t>Our needs as a team to realize our business</a:t>
            </a:r>
          </a:p>
        </p:txBody>
      </p:sp>
      <p:sp>
        <p:nvSpPr>
          <p:cNvPr id="3" name="Subtitle 2">
            <a:extLst>
              <a:ext uri="{FF2B5EF4-FFF2-40B4-BE49-F238E27FC236}">
                <a16:creationId xmlns:a16="http://schemas.microsoft.com/office/drawing/2014/main" id="{DCF2DF9B-3985-5FAF-D22F-547EAA53DBED}"/>
              </a:ext>
            </a:extLst>
          </p:cNvPr>
          <p:cNvSpPr>
            <a:spLocks noGrp="1"/>
          </p:cNvSpPr>
          <p:nvPr>
            <p:ph type="subTitle" idx="1"/>
          </p:nvPr>
        </p:nvSpPr>
        <p:spPr>
          <a:xfrm>
            <a:off x="4639295" y="1737114"/>
            <a:ext cx="6953176" cy="2622448"/>
          </a:xfrm>
        </p:spPr>
        <p:txBody>
          <a:bodyPr>
            <a:noAutofit/>
          </a:bodyPr>
          <a:lstStyle/>
          <a:p>
            <a:pPr marL="342900" indent="-342900">
              <a:lnSpc>
                <a:spcPct val="100000"/>
              </a:lnSpc>
              <a:buClr>
                <a:schemeClr val="tx1">
                  <a:lumMod val="95000"/>
                  <a:lumOff val="5000"/>
                </a:schemeClr>
              </a:buClr>
              <a:buFont typeface="Arial" panose="020B0604020202020204" pitchFamily="34" charset="0"/>
              <a:buChar char="•"/>
            </a:pPr>
            <a:r>
              <a:rPr lang="en-US" dirty="0"/>
              <a:t>First and foremost, we will need an investment of 450,000 to start our business.</a:t>
            </a:r>
          </a:p>
          <a:p>
            <a:pPr>
              <a:lnSpc>
                <a:spcPct val="100000"/>
              </a:lnSpc>
              <a:buClr>
                <a:schemeClr val="tx1">
                  <a:lumMod val="95000"/>
                  <a:lumOff val="5000"/>
                </a:schemeClr>
              </a:buClr>
            </a:pPr>
            <a:endParaRPr lang="en-US" dirty="0"/>
          </a:p>
          <a:p>
            <a:pPr marL="342900" indent="-342900">
              <a:lnSpc>
                <a:spcPct val="100000"/>
              </a:lnSpc>
              <a:buClr>
                <a:schemeClr val="tx1">
                  <a:lumMod val="95000"/>
                  <a:lumOff val="5000"/>
                </a:schemeClr>
              </a:buClr>
              <a:buFont typeface="Arial" panose="020B0604020202020204" pitchFamily="34" charset="0"/>
              <a:buChar char="•"/>
            </a:pPr>
            <a:r>
              <a:rPr lang="en-US" dirty="0"/>
              <a:t>We will also need at least one specialist at the field of precision agriculture to help us organize the farms that would be interested in our investment.</a:t>
            </a:r>
          </a:p>
          <a:p>
            <a:pPr marL="342900" indent="-342900">
              <a:lnSpc>
                <a:spcPct val="100000"/>
              </a:lnSpc>
              <a:buClr>
                <a:schemeClr val="tx1">
                  <a:lumMod val="95000"/>
                  <a:lumOff val="5000"/>
                </a:schemeClr>
              </a:buClr>
              <a:buFont typeface="Arial" panose="020B0604020202020204" pitchFamily="34" charset="0"/>
              <a:buChar char="•"/>
            </a:pPr>
            <a:endParaRPr lang="en-US" dirty="0"/>
          </a:p>
          <a:p>
            <a:pPr marL="342900" indent="-342900">
              <a:lnSpc>
                <a:spcPct val="100000"/>
              </a:lnSpc>
              <a:buClr>
                <a:schemeClr val="tx1">
                  <a:lumMod val="95000"/>
                  <a:lumOff val="5000"/>
                </a:schemeClr>
              </a:buClr>
              <a:buFont typeface="Arial" panose="020B0604020202020204" pitchFamily="34" charset="0"/>
              <a:buChar char="•"/>
            </a:pPr>
            <a:r>
              <a:rPr lang="en-US" dirty="0"/>
              <a:t>A mentor to guide us through all the legal processes.</a:t>
            </a:r>
          </a:p>
          <a:p>
            <a:pPr marL="342900" indent="-342900">
              <a:lnSpc>
                <a:spcPct val="100000"/>
              </a:lnSpc>
              <a:buClr>
                <a:schemeClr val="tx1">
                  <a:lumMod val="95000"/>
                  <a:lumOff val="5000"/>
                </a:schemeClr>
              </a:buClr>
              <a:buFont typeface="Arial" panose="020B0604020202020204" pitchFamily="34" charset="0"/>
              <a:buChar char="•"/>
            </a:pPr>
            <a:endParaRPr lang="en-US" dirty="0"/>
          </a:p>
          <a:p>
            <a:pPr marL="342900" indent="-342900">
              <a:lnSpc>
                <a:spcPct val="100000"/>
              </a:lnSpc>
              <a:buClr>
                <a:schemeClr val="tx1">
                  <a:lumMod val="95000"/>
                  <a:lumOff val="5000"/>
                </a:schemeClr>
              </a:buClr>
              <a:buFont typeface="Arial" panose="020B0604020202020204" pitchFamily="34" charset="0"/>
              <a:buChar char="•"/>
            </a:pPr>
            <a:endParaRPr lang="en-US" dirty="0"/>
          </a:p>
        </p:txBody>
      </p:sp>
      <p:sp>
        <p:nvSpPr>
          <p:cNvPr id="4" name="Picture Placeholder 3">
            <a:extLst>
              <a:ext uri="{FF2B5EF4-FFF2-40B4-BE49-F238E27FC236}">
                <a16:creationId xmlns:a16="http://schemas.microsoft.com/office/drawing/2014/main" id="{C1A9188D-3AC0-CC3F-F094-F766E0FE5CF9}"/>
              </a:ext>
            </a:extLst>
          </p:cNvPr>
          <p:cNvSpPr>
            <a:spLocks noGrp="1"/>
          </p:cNvSpPr>
          <p:nvPr>
            <p:ph type="pic" sz="quarter" idx="13"/>
          </p:nvPr>
        </p:nvSpPr>
        <p:spPr/>
        <p:txBody>
          <a:bodyPr/>
          <a:lstStyle/>
          <a:p>
            <a:endParaRPr lang="en-US"/>
          </a:p>
        </p:txBody>
      </p:sp>
    </p:spTree>
    <p:extLst>
      <p:ext uri="{BB962C8B-B14F-4D97-AF65-F5344CB8AC3E}">
        <p14:creationId xmlns:p14="http://schemas.microsoft.com/office/powerpoint/2010/main" val="162903491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82EADC1-F161-1296-B6E8-6D147FF4BEEE}"/>
              </a:ext>
            </a:extLst>
          </p:cNvPr>
          <p:cNvSpPr>
            <a:spLocks noGrp="1"/>
          </p:cNvSpPr>
          <p:nvPr>
            <p:ph type="sldNum" sz="quarter" idx="12"/>
          </p:nvPr>
        </p:nvSpPr>
        <p:spPr/>
        <p:txBody>
          <a:bodyPr/>
          <a:lstStyle/>
          <a:p>
            <a:fld id="{B5CEABB6-07DC-46E8-9B57-56EC44A396E5}" type="slidenum">
              <a:rPr lang="en-US" smtClean="0"/>
              <a:pPr/>
              <a:t>14</a:t>
            </a:fld>
            <a:endParaRPr lang="en-US" dirty="0"/>
          </a:p>
        </p:txBody>
      </p:sp>
      <p:sp>
        <p:nvSpPr>
          <p:cNvPr id="5" name="TextBox 4">
            <a:extLst>
              <a:ext uri="{FF2B5EF4-FFF2-40B4-BE49-F238E27FC236}">
                <a16:creationId xmlns:a16="http://schemas.microsoft.com/office/drawing/2014/main" id="{C1A30D59-E6E6-422C-9C9D-BBD271C79D40}"/>
              </a:ext>
            </a:extLst>
          </p:cNvPr>
          <p:cNvSpPr txBox="1"/>
          <p:nvPr/>
        </p:nvSpPr>
        <p:spPr>
          <a:xfrm>
            <a:off x="5531582" y="316524"/>
            <a:ext cx="1157689" cy="646331"/>
          </a:xfrm>
          <a:prstGeom prst="rect">
            <a:avLst/>
          </a:prstGeom>
          <a:noFill/>
        </p:spPr>
        <p:txBody>
          <a:bodyPr wrap="none" rtlCol="0">
            <a:spAutoFit/>
          </a:bodyPr>
          <a:lstStyle/>
          <a:p>
            <a:r>
              <a:rPr lang="en-US" sz="3600" b="1" dirty="0"/>
              <a:t>Q&amp;A</a:t>
            </a:r>
          </a:p>
        </p:txBody>
      </p:sp>
      <p:sp>
        <p:nvSpPr>
          <p:cNvPr id="6" name="TextBox 5">
            <a:extLst>
              <a:ext uri="{FF2B5EF4-FFF2-40B4-BE49-F238E27FC236}">
                <a16:creationId xmlns:a16="http://schemas.microsoft.com/office/drawing/2014/main" id="{F3D93F4B-01C6-416E-2597-0E03FE1B986F}"/>
              </a:ext>
            </a:extLst>
          </p:cNvPr>
          <p:cNvSpPr txBox="1"/>
          <p:nvPr/>
        </p:nvSpPr>
        <p:spPr>
          <a:xfrm>
            <a:off x="516244" y="1121116"/>
            <a:ext cx="11450087" cy="4524315"/>
          </a:xfrm>
          <a:prstGeom prst="rect">
            <a:avLst/>
          </a:prstGeom>
          <a:noFill/>
        </p:spPr>
        <p:txBody>
          <a:bodyPr wrap="square" rtlCol="0">
            <a:spAutoFit/>
          </a:bodyPr>
          <a:lstStyle/>
          <a:p>
            <a:r>
              <a:rPr lang="en-US" sz="2400" dirty="0"/>
              <a:t>Q: What are the long-term benefits for Greek farms?</a:t>
            </a:r>
          </a:p>
          <a:p>
            <a:r>
              <a:rPr lang="en-US" sz="2400" dirty="0">
                <a:solidFill>
                  <a:schemeClr val="accent4">
                    <a:lumMod val="75000"/>
                  </a:schemeClr>
                </a:solidFill>
              </a:rPr>
              <a:t>A: They can minimize wasted resources, which in turn will maximize profit and  minimize the risk factor of unpredictable situations. </a:t>
            </a:r>
          </a:p>
          <a:p>
            <a:endParaRPr lang="en-US" sz="2400" dirty="0"/>
          </a:p>
          <a:p>
            <a:r>
              <a:rPr lang="en-US" sz="2400" dirty="0"/>
              <a:t>Q: Is this technology affordable for small-scale farmers?</a:t>
            </a:r>
          </a:p>
          <a:p>
            <a:r>
              <a:rPr lang="en-US" sz="2400" dirty="0">
                <a:solidFill>
                  <a:schemeClr val="accent4">
                    <a:lumMod val="75000"/>
                  </a:schemeClr>
                </a:solidFill>
              </a:rPr>
              <a:t>A: At the start we will be the sole investors in the modernization of their farms and step-by-step while they learn how to operate their smart farms simultaneously, they will increase profit and return us our investment.</a:t>
            </a:r>
          </a:p>
          <a:p>
            <a:endParaRPr lang="en-US" sz="2400" dirty="0">
              <a:solidFill>
                <a:schemeClr val="accent4">
                  <a:lumMod val="75000"/>
                </a:schemeClr>
              </a:solidFill>
            </a:endParaRPr>
          </a:p>
          <a:p>
            <a:r>
              <a:rPr lang="en-US" sz="2400" dirty="0"/>
              <a:t>Q: How can smart technology improve livestock health?</a:t>
            </a:r>
          </a:p>
          <a:p>
            <a:r>
              <a:rPr lang="en-US" sz="2400" dirty="0">
                <a:solidFill>
                  <a:schemeClr val="accent4">
                    <a:lumMod val="75000"/>
                  </a:schemeClr>
                </a:solidFill>
              </a:rPr>
              <a:t>A: With e-collars or sensors on their bodies, we will be able to measure the factors that play a role in the animal’s health and act accordingly.</a:t>
            </a:r>
          </a:p>
        </p:txBody>
      </p:sp>
    </p:spTree>
    <p:extLst>
      <p:ext uri="{BB962C8B-B14F-4D97-AF65-F5344CB8AC3E}">
        <p14:creationId xmlns:p14="http://schemas.microsoft.com/office/powerpoint/2010/main" val="389997925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5504828" y="1137410"/>
            <a:ext cx="5528217" cy="2685383"/>
          </a:xfrm>
        </p:spPr>
        <p:txBody>
          <a:bodyPr>
            <a:normAutofit/>
          </a:bodyPr>
          <a:lstStyle/>
          <a:p>
            <a:r>
              <a:rPr lang="en-US" sz="6600" dirty="0"/>
              <a:t>THANK YOU</a:t>
            </a:r>
          </a:p>
        </p:txBody>
      </p:sp>
      <p:sp>
        <p:nvSpPr>
          <p:cNvPr id="4" name="TextBox 3">
            <a:extLst>
              <a:ext uri="{FF2B5EF4-FFF2-40B4-BE49-F238E27FC236}">
                <a16:creationId xmlns:a16="http://schemas.microsoft.com/office/drawing/2014/main" id="{712F7F60-6DDE-3345-E7D9-FC2437222CFA}"/>
              </a:ext>
            </a:extLst>
          </p:cNvPr>
          <p:cNvSpPr txBox="1"/>
          <p:nvPr/>
        </p:nvSpPr>
        <p:spPr>
          <a:xfrm>
            <a:off x="9368753" y="6273225"/>
            <a:ext cx="4119418" cy="584775"/>
          </a:xfrm>
          <a:prstGeom prst="rect">
            <a:avLst/>
          </a:prstGeom>
          <a:noFill/>
        </p:spPr>
        <p:txBody>
          <a:bodyPr wrap="square" rtlCol="0">
            <a:spAutoFit/>
          </a:bodyPr>
          <a:lstStyle/>
          <a:p>
            <a:r>
              <a:rPr lang="en-US" sz="1600" b="1" dirty="0"/>
              <a:t>GEORGE PSAROMMATIS</a:t>
            </a:r>
          </a:p>
          <a:p>
            <a:r>
              <a:rPr lang="en-US" sz="1600" b="1" dirty="0"/>
              <a:t>JOHN ZAGAZIKIS</a:t>
            </a:r>
          </a:p>
        </p:txBody>
      </p:sp>
      <p:sp>
        <p:nvSpPr>
          <p:cNvPr id="3" name="TextBox 2">
            <a:extLst>
              <a:ext uri="{FF2B5EF4-FFF2-40B4-BE49-F238E27FC236}">
                <a16:creationId xmlns:a16="http://schemas.microsoft.com/office/drawing/2014/main" id="{4942D397-3570-B179-DD7F-AE555D273199}"/>
              </a:ext>
            </a:extLst>
          </p:cNvPr>
          <p:cNvSpPr txBox="1"/>
          <p:nvPr/>
        </p:nvSpPr>
        <p:spPr>
          <a:xfrm>
            <a:off x="1890346" y="3822793"/>
            <a:ext cx="5140766" cy="1754326"/>
          </a:xfrm>
          <a:prstGeom prst="rect">
            <a:avLst/>
          </a:prstGeom>
          <a:noFill/>
        </p:spPr>
        <p:txBody>
          <a:bodyPr wrap="none" rtlCol="0">
            <a:spAutoFit/>
          </a:bodyPr>
          <a:lstStyle/>
          <a:p>
            <a:r>
              <a:rPr lang="en-US" dirty="0"/>
              <a:t>For any questions, feel free to contact us!</a:t>
            </a:r>
          </a:p>
          <a:p>
            <a:r>
              <a:rPr lang="en-US" b="1" u="sng" dirty="0"/>
              <a:t>GEORGE PSAROMMATIS: icsd23250@aegean.gr</a:t>
            </a:r>
          </a:p>
          <a:p>
            <a:r>
              <a:rPr lang="en-US" b="1" u="sng" dirty="0"/>
              <a:t>JOHN ZAGAZIKIS: </a:t>
            </a:r>
            <a:r>
              <a:rPr lang="en-US" b="1" u="sng" dirty="0">
                <a:hlinkClick r:id="rId3"/>
              </a:rPr>
              <a:t>icsd23055@aegean.gr</a:t>
            </a:r>
            <a:endParaRPr lang="en-US" b="1" u="sng" dirty="0"/>
          </a:p>
          <a:p>
            <a:endParaRPr lang="en-US" b="1" u="sng" dirty="0"/>
          </a:p>
          <a:p>
            <a:r>
              <a:rPr lang="en-US" b="1" u="sng" dirty="0"/>
              <a:t>Our video presentation:</a:t>
            </a:r>
          </a:p>
          <a:p>
            <a:r>
              <a:rPr lang="en-US" b="1" u="sng" dirty="0"/>
              <a:t>https://www.youtube.com/watch?v=UlsddFITQb0</a:t>
            </a:r>
          </a:p>
        </p:txBody>
      </p:sp>
    </p:spTree>
    <p:extLst>
      <p:ext uri="{BB962C8B-B14F-4D97-AF65-F5344CB8AC3E}">
        <p14:creationId xmlns:p14="http://schemas.microsoft.com/office/powerpoint/2010/main" val="243649392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B0B1B-DB64-8AF2-4AC7-A87BD0E4D32D}"/>
              </a:ext>
            </a:extLst>
          </p:cNvPr>
          <p:cNvSpPr>
            <a:spLocks noGrp="1"/>
          </p:cNvSpPr>
          <p:nvPr>
            <p:ph type="ctrTitle"/>
          </p:nvPr>
        </p:nvSpPr>
        <p:spPr>
          <a:xfrm>
            <a:off x="5395230" y="140028"/>
            <a:ext cx="6740623" cy="1444142"/>
          </a:xfrm>
        </p:spPr>
        <p:txBody>
          <a:bodyPr/>
          <a:lstStyle/>
          <a:p>
            <a:r>
              <a:rPr lang="en-US" b="1" dirty="0"/>
              <a:t>Challenges faced in Greek agriculture</a:t>
            </a:r>
          </a:p>
        </p:txBody>
      </p:sp>
      <p:sp>
        <p:nvSpPr>
          <p:cNvPr id="3" name="Subtitle 2">
            <a:extLst>
              <a:ext uri="{FF2B5EF4-FFF2-40B4-BE49-F238E27FC236}">
                <a16:creationId xmlns:a16="http://schemas.microsoft.com/office/drawing/2014/main" id="{11A083E3-2134-5212-92F4-9392B17910E9}"/>
              </a:ext>
            </a:extLst>
          </p:cNvPr>
          <p:cNvSpPr>
            <a:spLocks noGrp="1"/>
          </p:cNvSpPr>
          <p:nvPr>
            <p:ph type="subTitle" idx="1"/>
          </p:nvPr>
        </p:nvSpPr>
        <p:spPr>
          <a:xfrm>
            <a:off x="5312013" y="1582868"/>
            <a:ext cx="6449785" cy="1029586"/>
          </a:xfrm>
        </p:spPr>
        <p:txBody>
          <a:bodyPr>
            <a:noAutofit/>
          </a:bodyPr>
          <a:lstStyle/>
          <a:p>
            <a:pPr algn="ctr">
              <a:lnSpc>
                <a:spcPct val="100000"/>
              </a:lnSpc>
            </a:pPr>
            <a:r>
              <a:rPr lang="en-US" dirty="0"/>
              <a:t>Labor shortages in rural farming areas</a:t>
            </a:r>
            <a:endParaRPr lang="el-GR" dirty="0"/>
          </a:p>
          <a:p>
            <a:pPr algn="ctr">
              <a:lnSpc>
                <a:spcPct val="100000"/>
              </a:lnSpc>
            </a:pPr>
            <a:r>
              <a:rPr lang="en-US" dirty="0"/>
              <a:t>Inefficient resource utilization</a:t>
            </a:r>
          </a:p>
          <a:p>
            <a:pPr algn="ctr">
              <a:lnSpc>
                <a:spcPct val="100000"/>
              </a:lnSpc>
            </a:pPr>
            <a:endParaRPr lang="en-US" dirty="0"/>
          </a:p>
          <a:p>
            <a:pPr algn="ctr">
              <a:lnSpc>
                <a:spcPct val="100000"/>
              </a:lnSpc>
            </a:pPr>
            <a:r>
              <a:rPr lang="en-US" dirty="0"/>
              <a:t>Limited real-time monitoring of livestock health and productivity</a:t>
            </a:r>
          </a:p>
          <a:p>
            <a:pPr algn="ctr">
              <a:lnSpc>
                <a:spcPct val="100000"/>
              </a:lnSpc>
            </a:pPr>
            <a:endParaRPr lang="el-GR" dirty="0"/>
          </a:p>
          <a:p>
            <a:pPr algn="ctr">
              <a:lnSpc>
                <a:spcPct val="100000"/>
              </a:lnSpc>
            </a:pPr>
            <a:r>
              <a:rPr lang="en-US" dirty="0"/>
              <a:t>Rising costs of traditional farming methods and urbanization is causing desolation of farms</a:t>
            </a:r>
          </a:p>
          <a:p>
            <a:pPr algn="ctr">
              <a:lnSpc>
                <a:spcPct val="100000"/>
              </a:lnSpc>
            </a:pPr>
            <a:endParaRPr lang="en-US" dirty="0"/>
          </a:p>
          <a:p>
            <a:pPr algn="ctr">
              <a:lnSpc>
                <a:spcPct val="100000"/>
              </a:lnSpc>
            </a:pPr>
            <a:r>
              <a:rPr lang="en-US" dirty="0"/>
              <a:t>According to Greenpeace, the number of</a:t>
            </a:r>
          </a:p>
          <a:p>
            <a:pPr algn="ctr">
              <a:lnSpc>
                <a:spcPct val="100000"/>
              </a:lnSpc>
            </a:pPr>
            <a:r>
              <a:rPr lang="en-US" dirty="0"/>
              <a:t>small farms has decreased by 37% which</a:t>
            </a:r>
          </a:p>
          <a:p>
            <a:pPr algn="ctr">
              <a:lnSpc>
                <a:spcPct val="100000"/>
              </a:lnSpc>
            </a:pPr>
            <a:r>
              <a:rPr lang="en-US" dirty="0"/>
              <a:t>are representing about 88% of farms</a:t>
            </a:r>
          </a:p>
          <a:p>
            <a:pPr algn="ctr">
              <a:lnSpc>
                <a:spcPct val="100000"/>
              </a:lnSpc>
            </a:pPr>
            <a:endParaRPr lang="en-US" dirty="0"/>
          </a:p>
          <a:p>
            <a:pPr>
              <a:lnSpc>
                <a:spcPct val="100000"/>
              </a:lnSpc>
            </a:pPr>
            <a:endParaRPr lang="en-US" dirty="0"/>
          </a:p>
          <a:p>
            <a:pPr>
              <a:lnSpc>
                <a:spcPct val="100000"/>
              </a:lnSpc>
            </a:pPr>
            <a:endParaRPr lang="en-US" dirty="0"/>
          </a:p>
        </p:txBody>
      </p:sp>
      <p:sp>
        <p:nvSpPr>
          <p:cNvPr id="4" name="Slide Number Placeholder 3">
            <a:extLst>
              <a:ext uri="{FF2B5EF4-FFF2-40B4-BE49-F238E27FC236}">
                <a16:creationId xmlns:a16="http://schemas.microsoft.com/office/drawing/2014/main" id="{85FB17CA-1945-D983-4FC4-04CC23204676}"/>
              </a:ext>
            </a:extLst>
          </p:cNvPr>
          <p:cNvSpPr>
            <a:spLocks noGrp="1"/>
          </p:cNvSpPr>
          <p:nvPr>
            <p:ph type="sldNum" sz="quarter" idx="12"/>
          </p:nvPr>
        </p:nvSpPr>
        <p:spPr/>
        <p:txBody>
          <a:bodyPr/>
          <a:lstStyle/>
          <a:p>
            <a:fld id="{B5CEABB6-07DC-46E8-9B57-56EC44A396E5}" type="slidenum">
              <a:rPr lang="en-US" smtClean="0"/>
              <a:pPr/>
              <a:t>2</a:t>
            </a:fld>
            <a:endParaRPr lang="en-US" dirty="0"/>
          </a:p>
        </p:txBody>
      </p:sp>
    </p:spTree>
    <p:extLst>
      <p:ext uri="{BB962C8B-B14F-4D97-AF65-F5344CB8AC3E}">
        <p14:creationId xmlns:p14="http://schemas.microsoft.com/office/powerpoint/2010/main" val="46623591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346111" y="355557"/>
            <a:ext cx="6121363" cy="935833"/>
          </a:xfrm>
        </p:spPr>
        <p:txBody>
          <a:bodyPr>
            <a:normAutofit/>
          </a:bodyPr>
          <a:lstStyle/>
          <a:p>
            <a:r>
              <a:rPr lang="en-US" dirty="0"/>
              <a:t>Tech overview</a:t>
            </a: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4423389" y="1535207"/>
            <a:ext cx="7491520" cy="4561470"/>
          </a:xfrm>
        </p:spPr>
        <p:txBody>
          <a:bodyPr>
            <a:normAutofit fontScale="32500" lnSpcReduction="20000"/>
          </a:bodyPr>
          <a:lstStyle/>
          <a:p>
            <a:pPr>
              <a:lnSpc>
                <a:spcPct val="120000"/>
              </a:lnSpc>
            </a:pPr>
            <a:r>
              <a:rPr lang="en-US" sz="9600" b="1" dirty="0">
                <a:solidFill>
                  <a:schemeClr val="tx1"/>
                </a:solidFill>
              </a:rPr>
              <a:t>IoT Devices:</a:t>
            </a:r>
            <a:r>
              <a:rPr lang="en-US" sz="9600" dirty="0">
                <a:solidFill>
                  <a:schemeClr val="tx1"/>
                </a:solidFill>
              </a:rPr>
              <a:t> Sensors for tracking livestock health, location, and activity</a:t>
            </a:r>
          </a:p>
          <a:p>
            <a:pPr>
              <a:lnSpc>
                <a:spcPct val="120000"/>
              </a:lnSpc>
            </a:pPr>
            <a:r>
              <a:rPr lang="en-US" sz="9600" b="1" dirty="0">
                <a:solidFill>
                  <a:schemeClr val="tx1"/>
                </a:solidFill>
              </a:rPr>
              <a:t>Robotics:</a:t>
            </a:r>
            <a:r>
              <a:rPr lang="en-US" sz="9600" dirty="0">
                <a:solidFill>
                  <a:schemeClr val="tx1"/>
                </a:solidFill>
              </a:rPr>
              <a:t> Automated feeding systems and milking machines</a:t>
            </a:r>
          </a:p>
          <a:p>
            <a:pPr>
              <a:lnSpc>
                <a:spcPct val="120000"/>
              </a:lnSpc>
            </a:pPr>
            <a:r>
              <a:rPr lang="en-US" sz="9600" b="1" dirty="0">
                <a:solidFill>
                  <a:schemeClr val="tx1"/>
                </a:solidFill>
              </a:rPr>
              <a:t>AI/Machine Learning:</a:t>
            </a:r>
            <a:r>
              <a:rPr lang="en-US" sz="9600" dirty="0">
                <a:solidFill>
                  <a:schemeClr val="tx1"/>
                </a:solidFill>
              </a:rPr>
              <a:t> Health diagnostics, productivity forecasting</a:t>
            </a:r>
          </a:p>
          <a:p>
            <a:pPr>
              <a:lnSpc>
                <a:spcPct val="120000"/>
              </a:lnSpc>
            </a:pPr>
            <a:r>
              <a:rPr lang="en-US" sz="9600" b="1" dirty="0">
                <a:solidFill>
                  <a:schemeClr val="tx1"/>
                </a:solidFill>
              </a:rPr>
              <a:t>Data Analytics:</a:t>
            </a:r>
            <a:r>
              <a:rPr lang="en-US" sz="9600" dirty="0">
                <a:solidFill>
                  <a:schemeClr val="tx1"/>
                </a:solidFill>
              </a:rPr>
              <a:t> Cloud-based platforms for decision support</a:t>
            </a:r>
          </a:p>
          <a:p>
            <a:endParaRPr lang="en-US" dirty="0">
              <a:solidFill>
                <a:schemeClr val="tx1"/>
              </a:solidFill>
            </a:endParaRPr>
          </a:p>
        </p:txBody>
      </p:sp>
      <p:sp>
        <p:nvSpPr>
          <p:cNvPr id="6" name="Picture Placeholder 5">
            <a:extLst>
              <a:ext uri="{FF2B5EF4-FFF2-40B4-BE49-F238E27FC236}">
                <a16:creationId xmlns:a16="http://schemas.microsoft.com/office/drawing/2014/main" id="{61403715-FCFA-22C6-374C-99005893195C}"/>
              </a:ext>
            </a:extLst>
          </p:cNvPr>
          <p:cNvSpPr>
            <a:spLocks noGrp="1"/>
          </p:cNvSpPr>
          <p:nvPr>
            <p:ph type="pic" sz="quarter" idx="13"/>
          </p:nvPr>
        </p:nvSpPr>
        <p:spPr>
          <a:xfrm>
            <a:off x="0" y="181303"/>
            <a:ext cx="4076118" cy="5915374"/>
          </a:xfrm>
        </p:spPr>
        <p:txBody>
          <a:bodyPr/>
          <a:lstStyle/>
          <a:p>
            <a:endParaRPr lang="en-US"/>
          </a:p>
        </p:txBody>
      </p:sp>
      <p:sp>
        <p:nvSpPr>
          <p:cNvPr id="44" name="Oval 43">
            <a:extLst>
              <a:ext uri="{FF2B5EF4-FFF2-40B4-BE49-F238E27FC236}">
                <a16:creationId xmlns:a16="http://schemas.microsoft.com/office/drawing/2014/main" id="{5F855448-57DF-E468-AF41-00CAAC2D7C74}"/>
              </a:ext>
              <a:ext uri="{C183D7F6-B498-43B3-948B-1728B52AA6E4}">
                <adec:decorative xmlns:adec="http://schemas.microsoft.com/office/drawing/2017/decorative" val="1"/>
              </a:ext>
            </a:extLst>
          </p:cNvPr>
          <p:cNvSpPr/>
          <p:nvPr/>
        </p:nvSpPr>
        <p:spPr>
          <a:xfrm>
            <a:off x="3903349" y="5895479"/>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3" name="Straight Connector 42">
            <a:extLst>
              <a:ext uri="{FF2B5EF4-FFF2-40B4-BE49-F238E27FC236}">
                <a16:creationId xmlns:a16="http://schemas.microsoft.com/office/drawing/2014/main" id="{752FDA21-768F-9929-E6D6-D78CD4F8EA24}"/>
              </a:ext>
              <a:ext uri="{C183D7F6-B498-43B3-948B-1728B52AA6E4}">
                <adec:decorative xmlns:adec="http://schemas.microsoft.com/office/drawing/2017/decorative" val="1"/>
              </a:ext>
            </a:extLst>
          </p:cNvPr>
          <p:cNvCxnSpPr>
            <a:cxnSpLocks/>
          </p:cNvCxnSpPr>
          <p:nvPr/>
        </p:nvCxnSpPr>
        <p:spPr>
          <a:xfrm>
            <a:off x="-105311" y="1952002"/>
            <a:ext cx="4062984" cy="4010502"/>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F8A9758B-BB9D-957E-6147-F4B1A41632EB}"/>
              </a:ext>
            </a:extLst>
          </p:cNvPr>
          <p:cNvSpPr txBox="1"/>
          <p:nvPr/>
        </p:nvSpPr>
        <p:spPr>
          <a:xfrm>
            <a:off x="9585737" y="6048106"/>
            <a:ext cx="2435470" cy="584775"/>
          </a:xfrm>
          <a:prstGeom prst="rect">
            <a:avLst/>
          </a:prstGeom>
          <a:noFill/>
        </p:spPr>
        <p:txBody>
          <a:bodyPr wrap="square" rtlCol="0">
            <a:spAutoFit/>
          </a:bodyPr>
          <a:lstStyle/>
          <a:p>
            <a:r>
              <a:rPr lang="en-US" sz="1600" b="1" dirty="0"/>
              <a:t>GEORGE PSAROMMATIS</a:t>
            </a:r>
          </a:p>
          <a:p>
            <a:r>
              <a:rPr lang="en-US" sz="1600" b="1" dirty="0"/>
              <a:t>JOHN ZAGAZIKIS</a:t>
            </a:r>
          </a:p>
        </p:txBody>
      </p:sp>
    </p:spTree>
    <p:extLst>
      <p:ext uri="{BB962C8B-B14F-4D97-AF65-F5344CB8AC3E}">
        <p14:creationId xmlns:p14="http://schemas.microsoft.com/office/powerpoint/2010/main" val="132953927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953046" y="468934"/>
            <a:ext cx="6594768" cy="584776"/>
          </a:xfrm>
        </p:spPr>
        <p:txBody>
          <a:bodyPr>
            <a:normAutofit fontScale="90000"/>
          </a:bodyPr>
          <a:lstStyle/>
          <a:p>
            <a:r>
              <a:rPr lang="en-US" dirty="0"/>
              <a:t>Why choose us</a:t>
            </a:r>
          </a:p>
        </p:txBody>
      </p:sp>
      <p:sp>
        <p:nvSpPr>
          <p:cNvPr id="31" name="Oval 30">
            <a:extLst>
              <a:ext uri="{FF2B5EF4-FFF2-40B4-BE49-F238E27FC236}">
                <a16:creationId xmlns:a16="http://schemas.microsoft.com/office/drawing/2014/main" id="{F466A906-2869-BB36-138E-D45F62E92210}"/>
              </a:ext>
              <a:ext uri="{C183D7F6-B498-43B3-948B-1728B52AA6E4}">
                <adec:decorative xmlns:adec="http://schemas.microsoft.com/office/drawing/2017/decorative" val="1"/>
              </a:ext>
            </a:extLst>
          </p:cNvPr>
          <p:cNvSpPr/>
          <p:nvPr/>
        </p:nvSpPr>
        <p:spPr>
          <a:xfrm>
            <a:off x="3903349" y="4646277"/>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2" name="Straight Connector 31">
            <a:extLst>
              <a:ext uri="{FF2B5EF4-FFF2-40B4-BE49-F238E27FC236}">
                <a16:creationId xmlns:a16="http://schemas.microsoft.com/office/drawing/2014/main" id="{06186C3A-548E-AD87-3029-964123530768}"/>
              </a:ext>
              <a:ext uri="{C183D7F6-B498-43B3-948B-1728B52AA6E4}">
                <adec:decorative xmlns:adec="http://schemas.microsoft.com/office/drawing/2017/decorative" val="1"/>
              </a:ext>
            </a:extLst>
          </p:cNvPr>
          <p:cNvCxnSpPr>
            <a:cxnSpLocks/>
          </p:cNvCxnSpPr>
          <p:nvPr/>
        </p:nvCxnSpPr>
        <p:spPr>
          <a:xfrm>
            <a:off x="-97971" y="660400"/>
            <a:ext cx="4160955" cy="4149155"/>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0BB82FE-5784-5A1F-B36A-359660C2EC0B}"/>
              </a:ext>
            </a:extLst>
          </p:cNvPr>
          <p:cNvSpPr txBox="1"/>
          <p:nvPr/>
        </p:nvSpPr>
        <p:spPr>
          <a:xfrm>
            <a:off x="9368753" y="6065512"/>
            <a:ext cx="2823247" cy="584775"/>
          </a:xfrm>
          <a:prstGeom prst="rect">
            <a:avLst/>
          </a:prstGeom>
          <a:noFill/>
        </p:spPr>
        <p:txBody>
          <a:bodyPr wrap="square" rtlCol="0">
            <a:spAutoFit/>
          </a:bodyPr>
          <a:lstStyle/>
          <a:p>
            <a:r>
              <a:rPr lang="en-US" sz="1600" b="1" dirty="0"/>
              <a:t>GEORGE PSAROMMATIS</a:t>
            </a:r>
          </a:p>
          <a:p>
            <a:r>
              <a:rPr lang="en-US" sz="1600" b="1" dirty="0"/>
              <a:t>JOHN ZAGAZIKIS</a:t>
            </a:r>
          </a:p>
        </p:txBody>
      </p:sp>
      <p:sp>
        <p:nvSpPr>
          <p:cNvPr id="15" name="TextBox 14">
            <a:extLst>
              <a:ext uri="{FF2B5EF4-FFF2-40B4-BE49-F238E27FC236}">
                <a16:creationId xmlns:a16="http://schemas.microsoft.com/office/drawing/2014/main" id="{5562178D-4E49-1296-8FF5-22907B99CD60}"/>
              </a:ext>
            </a:extLst>
          </p:cNvPr>
          <p:cNvSpPr txBox="1"/>
          <p:nvPr/>
        </p:nvSpPr>
        <p:spPr>
          <a:xfrm>
            <a:off x="4846830" y="1094921"/>
            <a:ext cx="6807200" cy="5262979"/>
          </a:xfrm>
          <a:prstGeom prst="rect">
            <a:avLst/>
          </a:prstGeom>
          <a:noFill/>
        </p:spPr>
        <p:txBody>
          <a:bodyPr wrap="square">
            <a:spAutoFit/>
          </a:bodyPr>
          <a:lstStyle/>
          <a:p>
            <a:r>
              <a:rPr lang="en-US" sz="2400" dirty="0"/>
              <a:t>Adapted solutions for Greece’s climate and livestock needs</a:t>
            </a:r>
          </a:p>
          <a:p>
            <a:pPr>
              <a:buFont typeface="Arial" panose="020B0604020202020204" pitchFamily="34" charset="0"/>
              <a:buChar char="•"/>
            </a:pPr>
            <a:endParaRPr lang="en-US" sz="2400" dirty="0"/>
          </a:p>
          <a:p>
            <a:r>
              <a:rPr lang="en-US" sz="2400" dirty="0"/>
              <a:t>Efficient water and resource management in arid regions</a:t>
            </a:r>
          </a:p>
          <a:p>
            <a:endParaRPr lang="en-US" sz="2400" dirty="0"/>
          </a:p>
          <a:p>
            <a:r>
              <a:rPr lang="en-US" sz="2400" dirty="0"/>
              <a:t>Support for small-scale farmers through affordable technology options</a:t>
            </a:r>
          </a:p>
          <a:p>
            <a:endParaRPr lang="en-US" sz="2400" dirty="0"/>
          </a:p>
          <a:p>
            <a:r>
              <a:rPr lang="en-US" sz="2400" dirty="0"/>
              <a:t>Enhancement of traditional practices with modern tools</a:t>
            </a:r>
          </a:p>
          <a:p>
            <a:endParaRPr lang="en-US" sz="2400" dirty="0"/>
          </a:p>
          <a:p>
            <a:r>
              <a:rPr lang="en-US" sz="2400" dirty="0"/>
              <a:t>Empowering local farmers to compete in international markets</a:t>
            </a:r>
          </a:p>
        </p:txBody>
      </p:sp>
      <p:sp>
        <p:nvSpPr>
          <p:cNvPr id="5" name="Picture Placeholder 4">
            <a:extLst>
              <a:ext uri="{FF2B5EF4-FFF2-40B4-BE49-F238E27FC236}">
                <a16:creationId xmlns:a16="http://schemas.microsoft.com/office/drawing/2014/main" id="{592265C8-4312-1DE9-A95A-732600677061}"/>
              </a:ext>
            </a:extLst>
          </p:cNvPr>
          <p:cNvSpPr>
            <a:spLocks noGrp="1"/>
          </p:cNvSpPr>
          <p:nvPr>
            <p:ph type="pic" sz="quarter" idx="13"/>
          </p:nvPr>
        </p:nvSpPr>
        <p:spPr>
          <a:xfrm rot="10800000">
            <a:off x="1" y="761322"/>
            <a:ext cx="4076118" cy="5994202"/>
          </a:xfrm>
        </p:spPr>
        <p:txBody>
          <a:bodyPr/>
          <a:lstStyle/>
          <a:p>
            <a:endParaRPr lang="en-US" dirty="0"/>
          </a:p>
        </p:txBody>
      </p:sp>
    </p:spTree>
    <p:extLst>
      <p:ext uri="{BB962C8B-B14F-4D97-AF65-F5344CB8AC3E}">
        <p14:creationId xmlns:p14="http://schemas.microsoft.com/office/powerpoint/2010/main" val="70778917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21C75-A31B-7145-8FCA-8D55AF7BE9DD}"/>
              </a:ext>
            </a:extLst>
          </p:cNvPr>
          <p:cNvSpPr>
            <a:spLocks noGrp="1"/>
          </p:cNvSpPr>
          <p:nvPr>
            <p:ph type="ctrTitle"/>
          </p:nvPr>
        </p:nvSpPr>
        <p:spPr>
          <a:xfrm>
            <a:off x="4833694" y="544285"/>
            <a:ext cx="6594768" cy="866729"/>
          </a:xfrm>
        </p:spPr>
        <p:txBody>
          <a:bodyPr>
            <a:noAutofit/>
          </a:bodyPr>
          <a:lstStyle/>
          <a:p>
            <a:pPr algn="ctr"/>
            <a:r>
              <a:rPr lang="en-US" sz="6000" b="1" dirty="0"/>
              <a:t>WHY NOW?</a:t>
            </a:r>
          </a:p>
        </p:txBody>
      </p:sp>
      <p:sp>
        <p:nvSpPr>
          <p:cNvPr id="3" name="Subtitle 2">
            <a:extLst>
              <a:ext uri="{FF2B5EF4-FFF2-40B4-BE49-F238E27FC236}">
                <a16:creationId xmlns:a16="http://schemas.microsoft.com/office/drawing/2014/main" id="{E491001A-B565-4E1B-AF55-2C545A9A33D5}"/>
              </a:ext>
            </a:extLst>
          </p:cNvPr>
          <p:cNvSpPr>
            <a:spLocks noGrp="1"/>
          </p:cNvSpPr>
          <p:nvPr>
            <p:ph type="subTitle" idx="1"/>
          </p:nvPr>
        </p:nvSpPr>
        <p:spPr>
          <a:xfrm>
            <a:off x="4076118" y="1096815"/>
            <a:ext cx="7882026" cy="1951523"/>
          </a:xfrm>
        </p:spPr>
        <p:txBody>
          <a:bodyPr>
            <a:noAutofit/>
          </a:bodyPr>
          <a:lstStyle/>
          <a:p>
            <a:pPr algn="ctr"/>
            <a:r>
              <a:rPr lang="en-US" dirty="0"/>
              <a:t>When Greece joined Europe in sanctions against Russia prices for fertilizers and other essential farming components rose. This paired with fluctuating market prices and climate change worsening with weather getting more unpredictable each year, results in many farmers losing their way of living.</a:t>
            </a:r>
          </a:p>
          <a:p>
            <a:pPr algn="ctr"/>
            <a:r>
              <a:rPr lang="en-US" dirty="0"/>
              <a:t>It’s crucial we do something before small to medium sized farms get swallowed by big corporations.</a:t>
            </a:r>
          </a:p>
          <a:p>
            <a:pPr algn="ctr"/>
            <a:r>
              <a:rPr lang="en-US" dirty="0"/>
              <a:t>As such, farmers need tools that can prepare them for the future and give them the stability they need.</a:t>
            </a:r>
          </a:p>
          <a:p>
            <a:pPr algn="ctr"/>
            <a:r>
              <a:rPr lang="en-US" dirty="0"/>
              <a:t> </a:t>
            </a:r>
          </a:p>
        </p:txBody>
      </p:sp>
      <p:pic>
        <p:nvPicPr>
          <p:cNvPr id="25" name="Picture 24" descr="A close-up of a map&#10;&#10;Description automatically generated">
            <a:extLst>
              <a:ext uri="{FF2B5EF4-FFF2-40B4-BE49-F238E27FC236}">
                <a16:creationId xmlns:a16="http://schemas.microsoft.com/office/drawing/2014/main" id="{B7C2F7ED-AB24-8861-B68D-210950636D48}"/>
              </a:ext>
            </a:extLst>
          </p:cNvPr>
          <p:cNvPicPr>
            <a:picLocks noChangeAspect="1"/>
          </p:cNvPicPr>
          <p:nvPr/>
        </p:nvPicPr>
        <p:blipFill>
          <a:blip r:embed="rId2"/>
          <a:stretch>
            <a:fillRect/>
          </a:stretch>
        </p:blipFill>
        <p:spPr>
          <a:xfrm>
            <a:off x="0" y="1"/>
            <a:ext cx="4076118" cy="6096000"/>
          </a:xfrm>
          <a:prstGeom prst="rect">
            <a:avLst/>
          </a:prstGeom>
        </p:spPr>
      </p:pic>
      <p:sp>
        <p:nvSpPr>
          <p:cNvPr id="4" name="TextBox 3">
            <a:extLst>
              <a:ext uri="{FF2B5EF4-FFF2-40B4-BE49-F238E27FC236}">
                <a16:creationId xmlns:a16="http://schemas.microsoft.com/office/drawing/2014/main" id="{A1A125EF-E80C-4CBB-9BC3-D91E93724FE6}"/>
              </a:ext>
            </a:extLst>
          </p:cNvPr>
          <p:cNvSpPr txBox="1"/>
          <p:nvPr/>
        </p:nvSpPr>
        <p:spPr>
          <a:xfrm>
            <a:off x="9532287" y="6021327"/>
            <a:ext cx="2425857" cy="584775"/>
          </a:xfrm>
          <a:prstGeom prst="rect">
            <a:avLst/>
          </a:prstGeom>
          <a:noFill/>
        </p:spPr>
        <p:txBody>
          <a:bodyPr wrap="none" rtlCol="0">
            <a:spAutoFit/>
          </a:bodyPr>
          <a:lstStyle/>
          <a:p>
            <a:r>
              <a:rPr lang="en-US" sz="1600" b="1" dirty="0"/>
              <a:t>GEORGE PSAROMMATIS</a:t>
            </a:r>
          </a:p>
          <a:p>
            <a:r>
              <a:rPr lang="en-US" sz="1600" b="1" dirty="0"/>
              <a:t>JOHN ZAGAZIKIS</a:t>
            </a:r>
          </a:p>
        </p:txBody>
      </p:sp>
    </p:spTree>
    <p:extLst>
      <p:ext uri="{BB962C8B-B14F-4D97-AF65-F5344CB8AC3E}">
        <p14:creationId xmlns:p14="http://schemas.microsoft.com/office/powerpoint/2010/main" val="218523656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0AA0B80-19CB-72F0-D4B4-2B4BE1FAD285}"/>
              </a:ext>
            </a:extLst>
          </p:cNvPr>
          <p:cNvSpPr>
            <a:spLocks noGrp="1"/>
          </p:cNvSpPr>
          <p:nvPr>
            <p:ph type="sldNum" sz="quarter" idx="12"/>
          </p:nvPr>
        </p:nvSpPr>
        <p:spPr/>
        <p:txBody>
          <a:bodyPr/>
          <a:lstStyle/>
          <a:p>
            <a:fld id="{B5CEABB6-07DC-46E8-9B57-56EC44A396E5}" type="slidenum">
              <a:rPr lang="en-US" smtClean="0"/>
              <a:pPr/>
              <a:t>6</a:t>
            </a:fld>
            <a:endParaRPr lang="en-US" dirty="0"/>
          </a:p>
        </p:txBody>
      </p:sp>
      <p:sp>
        <p:nvSpPr>
          <p:cNvPr id="2" name="Title 1">
            <a:extLst>
              <a:ext uri="{FF2B5EF4-FFF2-40B4-BE49-F238E27FC236}">
                <a16:creationId xmlns:a16="http://schemas.microsoft.com/office/drawing/2014/main" id="{8A7FFE97-EECB-0A86-40A3-14BF81945DB8}"/>
              </a:ext>
            </a:extLst>
          </p:cNvPr>
          <p:cNvSpPr>
            <a:spLocks noGrp="1"/>
          </p:cNvSpPr>
          <p:nvPr>
            <p:ph type="title" idx="4294967295"/>
          </p:nvPr>
        </p:nvSpPr>
        <p:spPr>
          <a:xfrm>
            <a:off x="-164002" y="377127"/>
            <a:ext cx="6588125" cy="599364"/>
          </a:xfrm>
        </p:spPr>
        <p:txBody>
          <a:bodyPr>
            <a:normAutofit fontScale="90000"/>
          </a:bodyPr>
          <a:lstStyle/>
          <a:p>
            <a:pPr algn="ctr"/>
            <a:r>
              <a:rPr lang="en-US" b="1" dirty="0">
                <a:solidFill>
                  <a:schemeClr val="tx1">
                    <a:lumMod val="75000"/>
                    <a:lumOff val="25000"/>
                  </a:schemeClr>
                </a:solidFill>
              </a:rPr>
              <a:t>MARKET OPPORTUNITY</a:t>
            </a:r>
          </a:p>
        </p:txBody>
      </p:sp>
      <p:sp>
        <p:nvSpPr>
          <p:cNvPr id="5" name="Oval 4">
            <a:extLst>
              <a:ext uri="{FF2B5EF4-FFF2-40B4-BE49-F238E27FC236}">
                <a16:creationId xmlns:a16="http://schemas.microsoft.com/office/drawing/2014/main" id="{7FF135CE-F35D-B28B-8672-08AF23008ED6}"/>
              </a:ext>
            </a:extLst>
          </p:cNvPr>
          <p:cNvSpPr/>
          <p:nvPr/>
        </p:nvSpPr>
        <p:spPr>
          <a:xfrm>
            <a:off x="456751" y="1116623"/>
            <a:ext cx="4281854" cy="4941278"/>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endParaRPr lang="en-US" sz="3600" dirty="0">
              <a:ln w="0"/>
              <a:solidFill>
                <a:schemeClr val="tx1"/>
              </a:solidFill>
              <a:effectLst>
                <a:outerShdw blurRad="38100" dist="19050" dir="2700000" algn="tl" rotWithShape="0">
                  <a:schemeClr val="dk1">
                    <a:alpha val="40000"/>
                  </a:schemeClr>
                </a:outerShdw>
              </a:effectLst>
            </a:endParaRPr>
          </a:p>
        </p:txBody>
      </p:sp>
      <p:sp>
        <p:nvSpPr>
          <p:cNvPr id="6" name="Oval 5">
            <a:extLst>
              <a:ext uri="{FF2B5EF4-FFF2-40B4-BE49-F238E27FC236}">
                <a16:creationId xmlns:a16="http://schemas.microsoft.com/office/drawing/2014/main" id="{2E142B97-C7C2-73C7-DCDB-2A706D5F3C0A}"/>
              </a:ext>
            </a:extLst>
          </p:cNvPr>
          <p:cNvSpPr/>
          <p:nvPr/>
        </p:nvSpPr>
        <p:spPr>
          <a:xfrm>
            <a:off x="975947" y="2259624"/>
            <a:ext cx="3244362" cy="3578469"/>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9CEA023-7888-1281-F0B9-394C91E7D221}"/>
              </a:ext>
            </a:extLst>
          </p:cNvPr>
          <p:cNvSpPr/>
          <p:nvPr/>
        </p:nvSpPr>
        <p:spPr>
          <a:xfrm>
            <a:off x="1788096" y="3794313"/>
            <a:ext cx="1620062" cy="1866721"/>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8A098FD-50FF-8464-953B-81C3B583EA90}"/>
              </a:ext>
            </a:extLst>
          </p:cNvPr>
          <p:cNvSpPr txBox="1"/>
          <p:nvPr/>
        </p:nvSpPr>
        <p:spPr>
          <a:xfrm>
            <a:off x="2107101" y="1226458"/>
            <a:ext cx="1022960" cy="584775"/>
          </a:xfrm>
          <a:prstGeom prst="rect">
            <a:avLst/>
          </a:prstGeom>
          <a:noFill/>
        </p:spPr>
        <p:txBody>
          <a:bodyPr wrap="square" rtlCol="0">
            <a:spAutoFit/>
          </a:bodyPr>
          <a:lstStyle/>
          <a:p>
            <a:r>
              <a:rPr lang="en-US" sz="3200" b="1" dirty="0">
                <a:solidFill>
                  <a:schemeClr val="bg1"/>
                </a:solidFill>
              </a:rPr>
              <a:t>TAM</a:t>
            </a:r>
          </a:p>
        </p:txBody>
      </p:sp>
      <p:sp>
        <p:nvSpPr>
          <p:cNvPr id="9" name="TextBox 8">
            <a:extLst>
              <a:ext uri="{FF2B5EF4-FFF2-40B4-BE49-F238E27FC236}">
                <a16:creationId xmlns:a16="http://schemas.microsoft.com/office/drawing/2014/main" id="{D2EB1228-D107-E401-F34D-8C27B19B2987}"/>
              </a:ext>
            </a:extLst>
          </p:cNvPr>
          <p:cNvSpPr txBox="1"/>
          <p:nvPr/>
        </p:nvSpPr>
        <p:spPr>
          <a:xfrm>
            <a:off x="1326112" y="1795987"/>
            <a:ext cx="2584938" cy="369332"/>
          </a:xfrm>
          <a:prstGeom prst="rect">
            <a:avLst/>
          </a:prstGeom>
          <a:noFill/>
        </p:spPr>
        <p:txBody>
          <a:bodyPr wrap="square" rtlCol="0">
            <a:spAutoFit/>
          </a:bodyPr>
          <a:lstStyle/>
          <a:p>
            <a:pPr algn="ctr"/>
            <a:r>
              <a:rPr lang="en-US" dirty="0">
                <a:latin typeface="Amasis MT Pro Black" panose="020F0502020204030204" pitchFamily="18" charset="0"/>
              </a:rPr>
              <a:t>787.5 mil/year</a:t>
            </a:r>
          </a:p>
        </p:txBody>
      </p:sp>
      <p:sp>
        <p:nvSpPr>
          <p:cNvPr id="10" name="TextBox 9">
            <a:extLst>
              <a:ext uri="{FF2B5EF4-FFF2-40B4-BE49-F238E27FC236}">
                <a16:creationId xmlns:a16="http://schemas.microsoft.com/office/drawing/2014/main" id="{B63972EB-1007-BEB4-62DE-168C55ECC645}"/>
              </a:ext>
            </a:extLst>
          </p:cNvPr>
          <p:cNvSpPr txBox="1"/>
          <p:nvPr/>
        </p:nvSpPr>
        <p:spPr>
          <a:xfrm>
            <a:off x="2136302" y="2420051"/>
            <a:ext cx="923651" cy="523220"/>
          </a:xfrm>
          <a:prstGeom prst="rect">
            <a:avLst/>
          </a:prstGeom>
          <a:noFill/>
        </p:spPr>
        <p:txBody>
          <a:bodyPr wrap="none" rtlCol="0">
            <a:spAutoFit/>
          </a:bodyPr>
          <a:lstStyle/>
          <a:p>
            <a:r>
              <a:rPr lang="en-US" sz="2800" b="1" dirty="0">
                <a:solidFill>
                  <a:schemeClr val="bg1"/>
                </a:solidFill>
              </a:rPr>
              <a:t>SAM</a:t>
            </a:r>
          </a:p>
        </p:txBody>
      </p:sp>
      <p:sp>
        <p:nvSpPr>
          <p:cNvPr id="11" name="TextBox 10">
            <a:extLst>
              <a:ext uri="{FF2B5EF4-FFF2-40B4-BE49-F238E27FC236}">
                <a16:creationId xmlns:a16="http://schemas.microsoft.com/office/drawing/2014/main" id="{74A7B639-E59B-F76F-FB30-1158CC00A331}"/>
              </a:ext>
            </a:extLst>
          </p:cNvPr>
          <p:cNvSpPr txBox="1"/>
          <p:nvPr/>
        </p:nvSpPr>
        <p:spPr>
          <a:xfrm>
            <a:off x="1556816" y="3010879"/>
            <a:ext cx="2082621" cy="369332"/>
          </a:xfrm>
          <a:prstGeom prst="rect">
            <a:avLst/>
          </a:prstGeom>
          <a:noFill/>
        </p:spPr>
        <p:txBody>
          <a:bodyPr wrap="none" rtlCol="0">
            <a:spAutoFit/>
          </a:bodyPr>
          <a:lstStyle/>
          <a:p>
            <a:r>
              <a:rPr lang="en-US" dirty="0">
                <a:latin typeface="Amasis MT Pro Black" panose="020F0502020204030204" pitchFamily="18" charset="0"/>
              </a:rPr>
              <a:t>136.45 mil/year</a:t>
            </a:r>
          </a:p>
        </p:txBody>
      </p:sp>
      <p:sp>
        <p:nvSpPr>
          <p:cNvPr id="13" name="Rectangle 1">
            <a:extLst>
              <a:ext uri="{FF2B5EF4-FFF2-40B4-BE49-F238E27FC236}">
                <a16:creationId xmlns:a16="http://schemas.microsoft.com/office/drawing/2014/main" id="{C8C68D53-84E1-DF5C-E9A6-33E24D4BA66F}"/>
              </a:ext>
            </a:extLst>
          </p:cNvPr>
          <p:cNvSpPr>
            <a:spLocks noChangeArrowheads="1"/>
          </p:cNvSpPr>
          <p:nvPr/>
        </p:nvSpPr>
        <p:spPr bwMode="auto">
          <a:xfrm>
            <a:off x="7150911" y="2415677"/>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14" name="Rectangle 2">
            <a:extLst>
              <a:ext uri="{FF2B5EF4-FFF2-40B4-BE49-F238E27FC236}">
                <a16:creationId xmlns:a16="http://schemas.microsoft.com/office/drawing/2014/main" id="{34424412-16C1-B0C1-9446-1D7AD80CABF9}"/>
              </a:ext>
            </a:extLst>
          </p:cNvPr>
          <p:cNvSpPr>
            <a:spLocks noChangeArrowheads="1"/>
          </p:cNvSpPr>
          <p:nvPr/>
        </p:nvSpPr>
        <p:spPr bwMode="auto">
          <a:xfrm>
            <a:off x="5213611" y="1360881"/>
            <a:ext cx="673771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TAM (€787.5M):</a:t>
            </a:r>
            <a:r>
              <a:rPr kumimoji="0" lang="en-US" altLang="en-US" sz="2400" b="0"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 Based on about 210,000 livestock farms in Greece spending 5% of their average €75,000 revenue on technology annually.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SAM (€136.</a:t>
            </a:r>
            <a:r>
              <a:rPr lang="en-US" altLang="en-US" sz="2400" b="1" dirty="0">
                <a:solidFill>
                  <a:schemeClr val="tx1">
                    <a:lumMod val="85000"/>
                    <a:lumOff val="15000"/>
                  </a:schemeClr>
                </a:solidFill>
                <a:latin typeface="Arial" panose="020B0604020202020204" pitchFamily="34" charset="0"/>
                <a:cs typeface="Arial" panose="020B0604020202020204" pitchFamily="34" charset="0"/>
              </a:rPr>
              <a:t>4</a:t>
            </a:r>
            <a:r>
              <a:rPr kumimoji="0" lang="en-US" altLang="en-US" sz="2400" b="1"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5M):</a:t>
            </a:r>
            <a:r>
              <a:rPr kumimoji="0" lang="en-US" altLang="en-US" sz="2400" b="0"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 Targeting about 22,650 small-medium farms more likely to adopt affordable tech solutions (€1,000-€3,000/year).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SOM (€1.82M):</a:t>
            </a:r>
            <a:r>
              <a:rPr kumimoji="0" lang="en-US" altLang="en-US" sz="2400" b="0"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 Realistic first </a:t>
            </a:r>
            <a:r>
              <a:rPr lang="en-US" altLang="en-US" sz="2400" dirty="0">
                <a:solidFill>
                  <a:schemeClr val="tx1">
                    <a:lumMod val="85000"/>
                    <a:lumOff val="15000"/>
                  </a:schemeClr>
                </a:solidFill>
                <a:latin typeface="Arial" panose="020B0604020202020204" pitchFamily="34" charset="0"/>
                <a:cs typeface="Arial" panose="020B0604020202020204" pitchFamily="34" charset="0"/>
              </a:rPr>
              <a:t>10-</a:t>
            </a:r>
            <a:r>
              <a:rPr kumimoji="0" lang="en-US" altLang="en-US" sz="2400" b="0" i="0" u="none" strike="noStrike" cap="none" normalizeH="0" baseline="0" dirty="0">
                <a:ln>
                  <a:noFill/>
                </a:ln>
                <a:solidFill>
                  <a:schemeClr val="tx1">
                    <a:lumMod val="85000"/>
                    <a:lumOff val="15000"/>
                  </a:schemeClr>
                </a:solidFill>
                <a:effectLst/>
                <a:latin typeface="Arial" panose="020B0604020202020204" pitchFamily="34" charset="0"/>
                <a:cs typeface="Arial" panose="020B0604020202020204" pitchFamily="34" charset="0"/>
              </a:rPr>
              <a:t>year share (1%) of SAM, factoring in adoption rates and marketing reach. </a:t>
            </a:r>
          </a:p>
        </p:txBody>
      </p:sp>
      <p:sp>
        <p:nvSpPr>
          <p:cNvPr id="16" name="TextBox 15">
            <a:extLst>
              <a:ext uri="{FF2B5EF4-FFF2-40B4-BE49-F238E27FC236}">
                <a16:creationId xmlns:a16="http://schemas.microsoft.com/office/drawing/2014/main" id="{7655EF77-C824-264F-231A-2AD6AD55667B}"/>
              </a:ext>
            </a:extLst>
          </p:cNvPr>
          <p:cNvSpPr txBox="1"/>
          <p:nvPr/>
        </p:nvSpPr>
        <p:spPr>
          <a:xfrm>
            <a:off x="1787201" y="4727673"/>
            <a:ext cx="1620957" cy="338554"/>
          </a:xfrm>
          <a:prstGeom prst="rect">
            <a:avLst/>
          </a:prstGeom>
          <a:noFill/>
        </p:spPr>
        <p:txBody>
          <a:bodyPr wrap="none" rtlCol="0">
            <a:spAutoFit/>
          </a:bodyPr>
          <a:lstStyle/>
          <a:p>
            <a:r>
              <a:rPr lang="en-US" sz="1600" dirty="0">
                <a:latin typeface="Amasis MT Pro Black" panose="020F0502020204030204" pitchFamily="18" charset="0"/>
              </a:rPr>
              <a:t>1.82 mil/year</a:t>
            </a:r>
          </a:p>
        </p:txBody>
      </p:sp>
      <p:sp>
        <p:nvSpPr>
          <p:cNvPr id="17" name="TextBox 16">
            <a:extLst>
              <a:ext uri="{FF2B5EF4-FFF2-40B4-BE49-F238E27FC236}">
                <a16:creationId xmlns:a16="http://schemas.microsoft.com/office/drawing/2014/main" id="{A44377B1-BD73-6364-EAAE-56C6FE1ABF03}"/>
              </a:ext>
            </a:extLst>
          </p:cNvPr>
          <p:cNvSpPr txBox="1"/>
          <p:nvPr/>
        </p:nvSpPr>
        <p:spPr>
          <a:xfrm>
            <a:off x="2175928" y="3985743"/>
            <a:ext cx="843501" cy="461665"/>
          </a:xfrm>
          <a:prstGeom prst="rect">
            <a:avLst/>
          </a:prstGeom>
          <a:noFill/>
        </p:spPr>
        <p:txBody>
          <a:bodyPr wrap="none" rtlCol="0">
            <a:spAutoFit/>
          </a:bodyPr>
          <a:lstStyle/>
          <a:p>
            <a:r>
              <a:rPr lang="en-US" sz="2400" b="1" dirty="0">
                <a:solidFill>
                  <a:schemeClr val="bg1"/>
                </a:solidFill>
              </a:rPr>
              <a:t>SOM</a:t>
            </a:r>
          </a:p>
        </p:txBody>
      </p:sp>
      <p:sp>
        <p:nvSpPr>
          <p:cNvPr id="18" name="TextBox 17">
            <a:extLst>
              <a:ext uri="{FF2B5EF4-FFF2-40B4-BE49-F238E27FC236}">
                <a16:creationId xmlns:a16="http://schemas.microsoft.com/office/drawing/2014/main" id="{63C76438-D35C-3CC0-2A74-1E5695EB9D53}"/>
              </a:ext>
            </a:extLst>
          </p:cNvPr>
          <p:cNvSpPr txBox="1"/>
          <p:nvPr/>
        </p:nvSpPr>
        <p:spPr>
          <a:xfrm>
            <a:off x="9530255" y="6060459"/>
            <a:ext cx="2484946" cy="584775"/>
          </a:xfrm>
          <a:prstGeom prst="rect">
            <a:avLst/>
          </a:prstGeom>
          <a:noFill/>
        </p:spPr>
        <p:txBody>
          <a:bodyPr wrap="square" rtlCol="0">
            <a:spAutoFit/>
          </a:bodyPr>
          <a:lstStyle/>
          <a:p>
            <a:r>
              <a:rPr lang="en-US" sz="1600" b="1" dirty="0"/>
              <a:t>GEORGE PSAROMMATIS</a:t>
            </a:r>
          </a:p>
          <a:p>
            <a:r>
              <a:rPr lang="en-US" sz="1600" b="1" dirty="0"/>
              <a:t>JOHN ZAGAZIKIS</a:t>
            </a:r>
          </a:p>
        </p:txBody>
      </p:sp>
    </p:spTree>
    <p:extLst>
      <p:ext uri="{BB962C8B-B14F-4D97-AF65-F5344CB8AC3E}">
        <p14:creationId xmlns:p14="http://schemas.microsoft.com/office/powerpoint/2010/main" val="114269928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5842B6A-83DB-D426-12EC-ACBDEC12ABBF}"/>
              </a:ext>
            </a:extLst>
          </p:cNvPr>
          <p:cNvSpPr>
            <a:spLocks noGrp="1"/>
          </p:cNvSpPr>
          <p:nvPr>
            <p:ph type="sldNum" sz="quarter" idx="12"/>
          </p:nvPr>
        </p:nvSpPr>
        <p:spPr/>
        <p:txBody>
          <a:bodyPr/>
          <a:lstStyle/>
          <a:p>
            <a:fld id="{B5CEABB6-07DC-46E8-9B57-56EC44A396E5}" type="slidenum">
              <a:rPr lang="en-US" smtClean="0"/>
              <a:pPr/>
              <a:t>7</a:t>
            </a:fld>
            <a:endParaRPr lang="en-US" dirty="0"/>
          </a:p>
        </p:txBody>
      </p:sp>
      <p:pic>
        <p:nvPicPr>
          <p:cNvPr id="4" name="Picture 3">
            <a:extLst>
              <a:ext uri="{FF2B5EF4-FFF2-40B4-BE49-F238E27FC236}">
                <a16:creationId xmlns:a16="http://schemas.microsoft.com/office/drawing/2014/main" id="{9E9AEBAA-FB9B-A0F0-D24B-413465C4DCA2}"/>
              </a:ext>
            </a:extLst>
          </p:cNvPr>
          <p:cNvPicPr>
            <a:picLocks noChangeAspect="1"/>
          </p:cNvPicPr>
          <p:nvPr/>
        </p:nvPicPr>
        <p:blipFill>
          <a:blip r:embed="rId2"/>
          <a:stretch>
            <a:fillRect/>
          </a:stretch>
        </p:blipFill>
        <p:spPr>
          <a:xfrm>
            <a:off x="328902" y="318025"/>
            <a:ext cx="6617021" cy="2847324"/>
          </a:xfrm>
          <a:prstGeom prst="rect">
            <a:avLst/>
          </a:prstGeom>
        </p:spPr>
      </p:pic>
      <p:pic>
        <p:nvPicPr>
          <p:cNvPr id="6" name="Picture 5">
            <a:extLst>
              <a:ext uri="{FF2B5EF4-FFF2-40B4-BE49-F238E27FC236}">
                <a16:creationId xmlns:a16="http://schemas.microsoft.com/office/drawing/2014/main" id="{0983DEFC-5EEA-8BBB-D25B-97DF2B8FB562}"/>
              </a:ext>
            </a:extLst>
          </p:cNvPr>
          <p:cNvPicPr>
            <a:picLocks noChangeAspect="1"/>
          </p:cNvPicPr>
          <p:nvPr/>
        </p:nvPicPr>
        <p:blipFill>
          <a:blip r:embed="rId3"/>
          <a:stretch>
            <a:fillRect/>
          </a:stretch>
        </p:blipFill>
        <p:spPr>
          <a:xfrm>
            <a:off x="627512" y="3320525"/>
            <a:ext cx="6019800" cy="3219450"/>
          </a:xfrm>
          <a:prstGeom prst="rect">
            <a:avLst/>
          </a:prstGeom>
        </p:spPr>
      </p:pic>
      <p:sp>
        <p:nvSpPr>
          <p:cNvPr id="7" name="TextBox 6">
            <a:extLst>
              <a:ext uri="{FF2B5EF4-FFF2-40B4-BE49-F238E27FC236}">
                <a16:creationId xmlns:a16="http://schemas.microsoft.com/office/drawing/2014/main" id="{4250520E-94A6-8A08-1108-9F80FE572993}"/>
              </a:ext>
            </a:extLst>
          </p:cNvPr>
          <p:cNvSpPr txBox="1"/>
          <p:nvPr/>
        </p:nvSpPr>
        <p:spPr>
          <a:xfrm>
            <a:off x="7071290" y="968656"/>
            <a:ext cx="4791808" cy="1384995"/>
          </a:xfrm>
          <a:prstGeom prst="rect">
            <a:avLst/>
          </a:prstGeom>
          <a:noFill/>
        </p:spPr>
        <p:txBody>
          <a:bodyPr wrap="square" rtlCol="0">
            <a:spAutoFit/>
          </a:bodyPr>
          <a:lstStyle/>
          <a:p>
            <a:pPr algn="ctr"/>
            <a:r>
              <a:rPr lang="en-US" sz="2800" b="1" dirty="0"/>
              <a:t>Livestock utilization and number of animals, by species and by region</a:t>
            </a:r>
          </a:p>
        </p:txBody>
      </p:sp>
      <p:sp>
        <p:nvSpPr>
          <p:cNvPr id="9" name="TextBox 8">
            <a:extLst>
              <a:ext uri="{FF2B5EF4-FFF2-40B4-BE49-F238E27FC236}">
                <a16:creationId xmlns:a16="http://schemas.microsoft.com/office/drawing/2014/main" id="{F88C4890-79D9-A7A4-2920-0CAA5B08AB08}"/>
              </a:ext>
            </a:extLst>
          </p:cNvPr>
          <p:cNvSpPr txBox="1"/>
          <p:nvPr/>
        </p:nvSpPr>
        <p:spPr>
          <a:xfrm>
            <a:off x="7198942" y="4237752"/>
            <a:ext cx="4536503" cy="1384995"/>
          </a:xfrm>
          <a:prstGeom prst="rect">
            <a:avLst/>
          </a:prstGeom>
          <a:noFill/>
        </p:spPr>
        <p:txBody>
          <a:bodyPr wrap="square" rtlCol="0">
            <a:spAutoFit/>
          </a:bodyPr>
          <a:lstStyle/>
          <a:p>
            <a:pPr algn="ctr"/>
            <a:r>
              <a:rPr lang="en-US" sz="2800" b="1" dirty="0"/>
              <a:t>Utilization and use of agricultural area, by region in </a:t>
            </a:r>
            <a:r>
              <a:rPr lang="en-US" sz="2800" b="1" dirty="0" err="1"/>
              <a:t>stremmata</a:t>
            </a:r>
            <a:endParaRPr lang="en-US" sz="2800" b="1" dirty="0"/>
          </a:p>
        </p:txBody>
      </p:sp>
    </p:spTree>
    <p:extLst>
      <p:ext uri="{BB962C8B-B14F-4D97-AF65-F5344CB8AC3E}">
        <p14:creationId xmlns:p14="http://schemas.microsoft.com/office/powerpoint/2010/main" val="102032514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97C7E5-352E-EC89-58D5-51D7D02C7204}"/>
              </a:ext>
            </a:extLst>
          </p:cNvPr>
          <p:cNvSpPr>
            <a:spLocks noGrp="1"/>
          </p:cNvSpPr>
          <p:nvPr>
            <p:ph type="title"/>
          </p:nvPr>
        </p:nvSpPr>
        <p:spPr>
          <a:xfrm>
            <a:off x="3812332" y="256687"/>
            <a:ext cx="7606895" cy="974238"/>
          </a:xfrm>
        </p:spPr>
        <p:txBody>
          <a:bodyPr/>
          <a:lstStyle/>
          <a:p>
            <a:pPr algn="ctr"/>
            <a:r>
              <a:rPr lang="en-US" dirty="0"/>
              <a:t> </a:t>
            </a:r>
            <a:r>
              <a:rPr lang="en-US" b="1" dirty="0"/>
              <a:t>GETTING CUSTOMERS</a:t>
            </a:r>
          </a:p>
        </p:txBody>
      </p:sp>
      <p:sp>
        <p:nvSpPr>
          <p:cNvPr id="4" name="Picture Placeholder 3">
            <a:extLst>
              <a:ext uri="{FF2B5EF4-FFF2-40B4-BE49-F238E27FC236}">
                <a16:creationId xmlns:a16="http://schemas.microsoft.com/office/drawing/2014/main" id="{744C2072-0D55-F1D5-7E74-44B0E008F6F0}"/>
              </a:ext>
            </a:extLst>
          </p:cNvPr>
          <p:cNvSpPr>
            <a:spLocks noGrp="1"/>
          </p:cNvSpPr>
          <p:nvPr>
            <p:ph type="pic" sz="quarter" idx="15"/>
          </p:nvPr>
        </p:nvSpPr>
        <p:spPr/>
        <p:txBody>
          <a:bodyPr/>
          <a:lstStyle/>
          <a:p>
            <a:endParaRPr lang="en-US"/>
          </a:p>
        </p:txBody>
      </p:sp>
      <p:sp>
        <p:nvSpPr>
          <p:cNvPr id="5" name="Content Placeholder 4">
            <a:extLst>
              <a:ext uri="{FF2B5EF4-FFF2-40B4-BE49-F238E27FC236}">
                <a16:creationId xmlns:a16="http://schemas.microsoft.com/office/drawing/2014/main" id="{F7C840A1-8D73-A0FE-3AE7-20EE9EA0BFE2}"/>
              </a:ext>
            </a:extLst>
          </p:cNvPr>
          <p:cNvSpPr>
            <a:spLocks noGrp="1"/>
          </p:cNvSpPr>
          <p:nvPr>
            <p:ph sz="half" idx="16"/>
          </p:nvPr>
        </p:nvSpPr>
        <p:spPr>
          <a:xfrm>
            <a:off x="3420208" y="945409"/>
            <a:ext cx="8200829" cy="2978150"/>
          </a:xfrm>
        </p:spPr>
        <p:txBody>
          <a:bodyPr>
            <a:noAutofit/>
          </a:bodyPr>
          <a:lstStyle/>
          <a:p>
            <a:pPr marL="0" indent="0" algn="ctr">
              <a:lnSpc>
                <a:spcPct val="100000"/>
              </a:lnSpc>
              <a:buNone/>
            </a:pPr>
            <a:r>
              <a:rPr lang="en-US" sz="2800" dirty="0"/>
              <a:t>Our main focus are farmers that have not yet adapted to the new era of smart farming and are struggling to compete with the rapidly changing environment. We are going to meet these farmers in person, invest in them and in return we get a percentage of their gain until we are even, which in turn will decrease the percentage</a:t>
            </a:r>
            <a:r>
              <a:rPr lang="el-GR" sz="2800" dirty="0"/>
              <a:t> </a:t>
            </a:r>
            <a:r>
              <a:rPr lang="en-US" sz="2800" dirty="0"/>
              <a:t>working as a commission. In all this process, we will never stop supporting them even after they have returned our investment.</a:t>
            </a:r>
          </a:p>
        </p:txBody>
      </p:sp>
      <p:sp>
        <p:nvSpPr>
          <p:cNvPr id="2" name="Slide Number Placeholder 1">
            <a:extLst>
              <a:ext uri="{FF2B5EF4-FFF2-40B4-BE49-F238E27FC236}">
                <a16:creationId xmlns:a16="http://schemas.microsoft.com/office/drawing/2014/main" id="{ED36EDE3-1466-8480-7D75-A7929946281E}"/>
              </a:ext>
            </a:extLst>
          </p:cNvPr>
          <p:cNvSpPr>
            <a:spLocks noGrp="1"/>
          </p:cNvSpPr>
          <p:nvPr>
            <p:ph type="sldNum" sz="quarter" idx="12"/>
          </p:nvPr>
        </p:nvSpPr>
        <p:spPr/>
        <p:txBody>
          <a:bodyPr/>
          <a:lstStyle/>
          <a:p>
            <a:fld id="{B5CEABB6-07DC-46E8-9B57-56EC44A396E5}" type="slidenum">
              <a:rPr lang="en-US" smtClean="0"/>
              <a:pPr/>
              <a:t>8</a:t>
            </a:fld>
            <a:endParaRPr lang="en-US" dirty="0"/>
          </a:p>
        </p:txBody>
      </p:sp>
    </p:spTree>
    <p:extLst>
      <p:ext uri="{BB962C8B-B14F-4D97-AF65-F5344CB8AC3E}">
        <p14:creationId xmlns:p14="http://schemas.microsoft.com/office/powerpoint/2010/main" val="235821905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988E08-D85B-9298-FD0B-2D622FF002EF}"/>
              </a:ext>
            </a:extLst>
          </p:cNvPr>
          <p:cNvSpPr>
            <a:spLocks noGrp="1"/>
          </p:cNvSpPr>
          <p:nvPr>
            <p:ph type="title"/>
          </p:nvPr>
        </p:nvSpPr>
        <p:spPr>
          <a:xfrm>
            <a:off x="6441352" y="1232564"/>
            <a:ext cx="4190397" cy="681228"/>
          </a:xfrm>
        </p:spPr>
        <p:txBody>
          <a:bodyPr>
            <a:normAutofit fontScale="90000"/>
          </a:bodyPr>
          <a:lstStyle/>
          <a:p>
            <a:pPr algn="ctr"/>
            <a:r>
              <a:rPr lang="en-US" b="1" dirty="0"/>
              <a:t>competitors</a:t>
            </a:r>
          </a:p>
        </p:txBody>
      </p:sp>
      <p:sp>
        <p:nvSpPr>
          <p:cNvPr id="2" name="Slide Number Placeholder 1">
            <a:extLst>
              <a:ext uri="{FF2B5EF4-FFF2-40B4-BE49-F238E27FC236}">
                <a16:creationId xmlns:a16="http://schemas.microsoft.com/office/drawing/2014/main" id="{7D75E0C9-39F6-DE8E-E636-A0DFEFD91805}"/>
              </a:ext>
            </a:extLst>
          </p:cNvPr>
          <p:cNvSpPr>
            <a:spLocks noGrp="1"/>
          </p:cNvSpPr>
          <p:nvPr>
            <p:ph type="sldNum" sz="quarter" idx="12"/>
          </p:nvPr>
        </p:nvSpPr>
        <p:spPr/>
        <p:txBody>
          <a:bodyPr/>
          <a:lstStyle/>
          <a:p>
            <a:fld id="{B5CEABB6-07DC-46E8-9B57-56EC44A396E5}" type="slidenum">
              <a:rPr lang="en-US" smtClean="0"/>
              <a:pPr/>
              <a:t>9</a:t>
            </a:fld>
            <a:endParaRPr lang="en-US" dirty="0"/>
          </a:p>
        </p:txBody>
      </p:sp>
      <p:sp>
        <p:nvSpPr>
          <p:cNvPr id="4" name="Subtitle 3">
            <a:extLst>
              <a:ext uri="{FF2B5EF4-FFF2-40B4-BE49-F238E27FC236}">
                <a16:creationId xmlns:a16="http://schemas.microsoft.com/office/drawing/2014/main" id="{DC1747F3-FD37-C66C-EE75-2AA1189C7A9D}"/>
              </a:ext>
            </a:extLst>
          </p:cNvPr>
          <p:cNvSpPr>
            <a:spLocks noGrp="1"/>
          </p:cNvSpPr>
          <p:nvPr>
            <p:ph sz="half" idx="14"/>
          </p:nvPr>
        </p:nvSpPr>
        <p:spPr>
          <a:xfrm>
            <a:off x="279649" y="2022231"/>
            <a:ext cx="5591908" cy="4440115"/>
          </a:xfrm>
        </p:spPr>
        <p:txBody>
          <a:bodyPr>
            <a:normAutofit fontScale="85000" lnSpcReduction="10000"/>
          </a:bodyPr>
          <a:lstStyle/>
          <a:p>
            <a:pPr algn="ctr"/>
            <a:r>
              <a:rPr lang="en-US" sz="2400" dirty="0">
                <a:solidFill>
                  <a:schemeClr val="tx1">
                    <a:lumMod val="75000"/>
                    <a:lumOff val="25000"/>
                  </a:schemeClr>
                </a:solidFill>
              </a:rPr>
              <a:t>Our service focuses more on the agricultural modernization and is centered in Greece.</a:t>
            </a:r>
          </a:p>
          <a:p>
            <a:pPr algn="ctr"/>
            <a:endParaRPr lang="en-US" sz="2400" dirty="0">
              <a:solidFill>
                <a:schemeClr val="tx1">
                  <a:lumMod val="75000"/>
                  <a:lumOff val="25000"/>
                </a:schemeClr>
              </a:solidFill>
            </a:endParaRPr>
          </a:p>
          <a:p>
            <a:pPr algn="ctr"/>
            <a:endParaRPr lang="en-US" sz="2400" dirty="0">
              <a:solidFill>
                <a:schemeClr val="tx1">
                  <a:lumMod val="75000"/>
                  <a:lumOff val="25000"/>
                </a:schemeClr>
              </a:solidFill>
            </a:endParaRPr>
          </a:p>
          <a:p>
            <a:pPr algn="ctr"/>
            <a:r>
              <a:rPr lang="en-US" sz="2400" dirty="0">
                <a:solidFill>
                  <a:schemeClr val="tx1">
                    <a:lumMod val="75000"/>
                    <a:lumOff val="25000"/>
                  </a:schemeClr>
                </a:solidFill>
              </a:rPr>
              <a:t>The goal of our company is to modernize farms in Greece affordably and reliably for the farmers.</a:t>
            </a:r>
          </a:p>
          <a:p>
            <a:pPr algn="ctr"/>
            <a:endParaRPr lang="en-US" sz="2400" dirty="0">
              <a:solidFill>
                <a:schemeClr val="tx1">
                  <a:lumMod val="75000"/>
                  <a:lumOff val="25000"/>
                </a:schemeClr>
              </a:solidFill>
            </a:endParaRPr>
          </a:p>
          <a:p>
            <a:pPr algn="ctr"/>
            <a:endParaRPr lang="en-US" sz="2400" dirty="0">
              <a:solidFill>
                <a:schemeClr val="tx1">
                  <a:lumMod val="75000"/>
                  <a:lumOff val="25000"/>
                </a:schemeClr>
              </a:solidFill>
            </a:endParaRPr>
          </a:p>
          <a:p>
            <a:pPr algn="ctr"/>
            <a:r>
              <a:rPr lang="en-US" sz="2400" dirty="0">
                <a:solidFill>
                  <a:schemeClr val="tx1">
                    <a:lumMod val="75000"/>
                    <a:lumOff val="25000"/>
                  </a:schemeClr>
                </a:solidFill>
              </a:rPr>
              <a:t>Along with modernizing farms, we will also hold seminars to teach farmers how to maintain and become accustomed to working with the help of technology</a:t>
            </a:r>
          </a:p>
        </p:txBody>
      </p:sp>
      <p:sp>
        <p:nvSpPr>
          <p:cNvPr id="5" name="Content Placeholder 4">
            <a:extLst>
              <a:ext uri="{FF2B5EF4-FFF2-40B4-BE49-F238E27FC236}">
                <a16:creationId xmlns:a16="http://schemas.microsoft.com/office/drawing/2014/main" id="{909870A7-AA85-E912-1BE8-212058945B70}"/>
              </a:ext>
            </a:extLst>
          </p:cNvPr>
          <p:cNvSpPr>
            <a:spLocks noGrp="1"/>
          </p:cNvSpPr>
          <p:nvPr>
            <p:ph sz="half" idx="15"/>
          </p:nvPr>
        </p:nvSpPr>
        <p:spPr>
          <a:xfrm>
            <a:off x="6279032" y="1913791"/>
            <a:ext cx="4515035" cy="4355123"/>
          </a:xfrm>
        </p:spPr>
        <p:txBody>
          <a:bodyPr>
            <a:normAutofit fontScale="85000" lnSpcReduction="10000"/>
          </a:bodyPr>
          <a:lstStyle/>
          <a:p>
            <a:pPr algn="ctr"/>
            <a:r>
              <a:rPr lang="en-US" sz="2800" b="1" dirty="0">
                <a:solidFill>
                  <a:schemeClr val="tx1">
                    <a:lumMod val="65000"/>
                    <a:lumOff val="35000"/>
                  </a:schemeClr>
                </a:solidFill>
              </a:rPr>
              <a:t>Smarter Technologies</a:t>
            </a:r>
          </a:p>
          <a:p>
            <a:pPr algn="ctr"/>
            <a:r>
              <a:rPr lang="en-US" sz="2000" dirty="0">
                <a:solidFill>
                  <a:schemeClr val="tx1">
                    <a:lumMod val="65000"/>
                    <a:lumOff val="35000"/>
                  </a:schemeClr>
                </a:solidFill>
              </a:rPr>
              <a:t>The service focuses on many fields and aren’t available in Greece yet.</a:t>
            </a:r>
          </a:p>
          <a:p>
            <a:pPr algn="ctr"/>
            <a:endParaRPr lang="en-US" sz="2000" dirty="0">
              <a:solidFill>
                <a:schemeClr val="tx1">
                  <a:lumMod val="65000"/>
                  <a:lumOff val="35000"/>
                </a:schemeClr>
              </a:solidFill>
            </a:endParaRPr>
          </a:p>
          <a:p>
            <a:pPr algn="ctr"/>
            <a:r>
              <a:rPr lang="en-US" sz="2800" b="1" dirty="0">
                <a:solidFill>
                  <a:schemeClr val="tx1">
                    <a:lumMod val="65000"/>
                    <a:lumOff val="35000"/>
                  </a:schemeClr>
                </a:solidFill>
              </a:rPr>
              <a:t>Smart </a:t>
            </a:r>
            <a:r>
              <a:rPr lang="en-US" sz="2800" b="1" dirty="0" err="1">
                <a:solidFill>
                  <a:schemeClr val="tx1">
                    <a:lumMod val="65000"/>
                    <a:lumOff val="35000"/>
                  </a:schemeClr>
                </a:solidFill>
              </a:rPr>
              <a:t>Agro</a:t>
            </a:r>
            <a:r>
              <a:rPr lang="en-US" sz="2800" b="1" dirty="0">
                <a:solidFill>
                  <a:schemeClr val="tx1">
                    <a:lumMod val="65000"/>
                    <a:lumOff val="35000"/>
                  </a:schemeClr>
                </a:solidFill>
              </a:rPr>
              <a:t> Hub</a:t>
            </a:r>
          </a:p>
          <a:p>
            <a:pPr algn="ctr"/>
            <a:r>
              <a:rPr lang="en-US" sz="2000" dirty="0">
                <a:solidFill>
                  <a:schemeClr val="tx1">
                    <a:lumMod val="65000"/>
                    <a:lumOff val="35000"/>
                  </a:schemeClr>
                </a:solidFill>
              </a:rPr>
              <a:t>Their objective is to expand already technologically established farms</a:t>
            </a:r>
          </a:p>
          <a:p>
            <a:pPr algn="ctr"/>
            <a:endParaRPr lang="en-US" sz="2000" dirty="0">
              <a:solidFill>
                <a:schemeClr val="tx1">
                  <a:lumMod val="65000"/>
                  <a:lumOff val="35000"/>
                </a:schemeClr>
              </a:solidFill>
            </a:endParaRPr>
          </a:p>
          <a:p>
            <a:pPr algn="ctr"/>
            <a:r>
              <a:rPr lang="en-US" sz="2800" b="1" dirty="0">
                <a:solidFill>
                  <a:schemeClr val="tx1">
                    <a:lumMod val="65000"/>
                    <a:lumOff val="35000"/>
                  </a:schemeClr>
                </a:solidFill>
              </a:rPr>
              <a:t>Changing routines</a:t>
            </a:r>
          </a:p>
          <a:p>
            <a:pPr algn="ctr"/>
            <a:r>
              <a:rPr lang="en-US" sz="2000" dirty="0">
                <a:solidFill>
                  <a:schemeClr val="tx1">
                    <a:lumMod val="65000"/>
                    <a:lumOff val="35000"/>
                  </a:schemeClr>
                </a:solidFill>
              </a:rPr>
              <a:t>Instinctively, human minds like routine, so they’re going to be protective at the beginning.</a:t>
            </a:r>
          </a:p>
          <a:p>
            <a:pPr algn="ctr"/>
            <a:endParaRPr lang="en-US" sz="2000" dirty="0">
              <a:solidFill>
                <a:schemeClr val="tx1">
                  <a:lumMod val="65000"/>
                  <a:lumOff val="35000"/>
                </a:schemeClr>
              </a:solidFill>
            </a:endParaRPr>
          </a:p>
          <a:p>
            <a:pPr algn="ctr"/>
            <a:endParaRPr lang="en-US" sz="2000" dirty="0">
              <a:solidFill>
                <a:schemeClr val="tx1">
                  <a:lumMod val="65000"/>
                  <a:lumOff val="35000"/>
                </a:schemeClr>
              </a:solidFill>
            </a:endParaRPr>
          </a:p>
          <a:p>
            <a:endParaRPr lang="en-US" dirty="0"/>
          </a:p>
        </p:txBody>
      </p:sp>
      <p:sp>
        <p:nvSpPr>
          <p:cNvPr id="6" name="TextBox 5">
            <a:extLst>
              <a:ext uri="{FF2B5EF4-FFF2-40B4-BE49-F238E27FC236}">
                <a16:creationId xmlns:a16="http://schemas.microsoft.com/office/drawing/2014/main" id="{5D7B6E1C-A8C4-14B4-D2E8-2D9BB3EDB620}"/>
              </a:ext>
            </a:extLst>
          </p:cNvPr>
          <p:cNvSpPr txBox="1"/>
          <p:nvPr/>
        </p:nvSpPr>
        <p:spPr>
          <a:xfrm>
            <a:off x="342900" y="1205906"/>
            <a:ext cx="5465407" cy="707886"/>
          </a:xfrm>
          <a:prstGeom prst="rect">
            <a:avLst/>
          </a:prstGeom>
          <a:noFill/>
        </p:spPr>
        <p:txBody>
          <a:bodyPr wrap="square" rtlCol="0">
            <a:spAutoFit/>
          </a:bodyPr>
          <a:lstStyle/>
          <a:p>
            <a:r>
              <a:rPr lang="en-US" sz="4000" b="1" dirty="0">
                <a:solidFill>
                  <a:schemeClr val="accent1"/>
                </a:solidFill>
              </a:rPr>
              <a:t>SMART</a:t>
            </a:r>
            <a:r>
              <a:rPr lang="en-US" sz="4000" b="1" dirty="0">
                <a:solidFill>
                  <a:srgbClr val="00B0F0"/>
                </a:solidFill>
              </a:rPr>
              <a:t>-GREEK-</a:t>
            </a:r>
            <a:r>
              <a:rPr lang="en-US" sz="4000" b="1" dirty="0">
                <a:solidFill>
                  <a:schemeClr val="accent1"/>
                </a:solidFill>
              </a:rPr>
              <a:t>FARMS</a:t>
            </a:r>
          </a:p>
        </p:txBody>
      </p:sp>
    </p:spTree>
    <p:extLst>
      <p:ext uri="{BB962C8B-B14F-4D97-AF65-F5344CB8AC3E}">
        <p14:creationId xmlns:p14="http://schemas.microsoft.com/office/powerpoint/2010/main" val="2912790269"/>
      </p:ext>
    </p:extLst>
  </p:cSld>
  <p:clrMapOvr>
    <a:masterClrMapping/>
  </p:clrMapOvr>
  <p:transition spd="slow">
    <p:push dir="u"/>
  </p:transition>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2.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65614A-92F9-4391-AC3D-F3F5B0704F99}">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Basis</Template>
  <TotalTime>1291</TotalTime>
  <Words>921</Words>
  <Application>Microsoft Office PowerPoint</Application>
  <PresentationFormat>Widescreen</PresentationFormat>
  <Paragraphs>138</Paragraphs>
  <Slides>15</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Amasis MT Pro Black</vt:lpstr>
      <vt:lpstr>Arial</vt:lpstr>
      <vt:lpstr>Calibri</vt:lpstr>
      <vt:lpstr>Corbel</vt:lpstr>
      <vt:lpstr>Basis</vt:lpstr>
      <vt:lpstr>Microsoft Excel Worksheet</vt:lpstr>
      <vt:lpstr>SMART -GREEK- FARMS </vt:lpstr>
      <vt:lpstr>Challenges faced in Greek agriculture</vt:lpstr>
      <vt:lpstr>Tech overview</vt:lpstr>
      <vt:lpstr>Why choose us</vt:lpstr>
      <vt:lpstr>WHY NOW?</vt:lpstr>
      <vt:lpstr>MARKET OPPORTUNITY</vt:lpstr>
      <vt:lpstr>PowerPoint Presentation</vt:lpstr>
      <vt:lpstr> GETTING CUSTOMERS</vt:lpstr>
      <vt:lpstr>competitors</vt:lpstr>
      <vt:lpstr>PowerPoint Presentation</vt:lpstr>
      <vt:lpstr>Implementation plan</vt:lpstr>
      <vt:lpstr>goals</vt:lpstr>
      <vt:lpstr>Our needs as a team to realize our business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GEORGIOS PSAROMMATIS</dc:creator>
  <cp:lastModifiedBy>GEORGIOS PSAROMMATIS</cp:lastModifiedBy>
  <cp:revision>11</cp:revision>
  <dcterms:created xsi:type="dcterms:W3CDTF">2024-12-18T15:35:54Z</dcterms:created>
  <dcterms:modified xsi:type="dcterms:W3CDTF">2025-01-20T21:24:05Z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