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81" r:id="rId9"/>
    <p:sldId id="282"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80" r:id="rId24"/>
    <p:sldId id="277" r:id="rId25"/>
    <p:sldId id="278" r:id="rId26"/>
    <p:sldId id="27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9" autoAdjust="0"/>
    <p:restoredTop sz="94660"/>
  </p:normalViewPr>
  <p:slideViewPr>
    <p:cSldViewPr snapToGrid="0">
      <p:cViewPr varScale="1">
        <p:scale>
          <a:sx n="73" d="100"/>
          <a:sy n="73" d="100"/>
        </p:scale>
        <p:origin x="5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7DB9C5-36A8-400C-8720-5ABAAEA69803}" type="datetimeFigureOut">
              <a:rPr lang="fa-IR" smtClean="0"/>
              <a:t>22/07/1444</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1114392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7DB9C5-36A8-400C-8720-5ABAAEA69803}" type="datetimeFigureOut">
              <a:rPr lang="fa-IR" smtClean="0"/>
              <a:t>22/07/1444</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9883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7DB9C5-36A8-400C-8720-5ABAAEA69803}" type="datetimeFigureOut">
              <a:rPr lang="fa-IR" smtClean="0"/>
              <a:t>22/07/1444</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ECD004-21F8-4A4F-8664-3A053FD9E955}"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6675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7DB9C5-36A8-400C-8720-5ABAAEA69803}" type="datetimeFigureOut">
              <a:rPr lang="fa-IR" smtClean="0"/>
              <a:t>22/07/1444</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3827593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7DB9C5-36A8-400C-8720-5ABAAEA69803}" type="datetimeFigureOut">
              <a:rPr lang="fa-IR" smtClean="0"/>
              <a:t>22/07/1444</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ECD004-21F8-4A4F-8664-3A053FD9E955}"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0215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7DB9C5-36A8-400C-8720-5ABAAEA69803}" type="datetimeFigureOut">
              <a:rPr lang="fa-IR" smtClean="0"/>
              <a:t>22/07/1444</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3788400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7DB9C5-36A8-400C-8720-5ABAAEA69803}" type="datetimeFigureOut">
              <a:rPr lang="fa-IR" smtClean="0"/>
              <a:t>22/07/1444</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4242351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7DB9C5-36A8-400C-8720-5ABAAEA69803}" type="datetimeFigureOut">
              <a:rPr lang="fa-IR" smtClean="0"/>
              <a:t>22/07/1444</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1956485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7DB9C5-36A8-400C-8720-5ABAAEA69803}" type="datetimeFigureOut">
              <a:rPr lang="fa-IR" smtClean="0"/>
              <a:t>22/07/1444</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235523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7DB9C5-36A8-400C-8720-5ABAAEA69803}" type="datetimeFigureOut">
              <a:rPr lang="fa-IR" smtClean="0"/>
              <a:t>22/07/1444</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199273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7DB9C5-36A8-400C-8720-5ABAAEA69803}" type="datetimeFigureOut">
              <a:rPr lang="fa-IR" smtClean="0"/>
              <a:t>22/07/1444</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1771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7DB9C5-36A8-400C-8720-5ABAAEA69803}" type="datetimeFigureOut">
              <a:rPr lang="fa-IR" smtClean="0"/>
              <a:t>22/07/1444</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2805607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7DB9C5-36A8-400C-8720-5ABAAEA69803}" type="datetimeFigureOut">
              <a:rPr lang="fa-IR" smtClean="0"/>
              <a:t>22/07/1444</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282217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DB9C5-36A8-400C-8720-5ABAAEA69803}" type="datetimeFigureOut">
              <a:rPr lang="fa-IR" smtClean="0"/>
              <a:t>22/07/1444</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273273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7DB9C5-36A8-400C-8720-5ABAAEA69803}" type="datetimeFigureOut">
              <a:rPr lang="fa-IR" smtClean="0"/>
              <a:t>22/07/1444</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4192014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7DB9C5-36A8-400C-8720-5ABAAEA69803}" type="datetimeFigureOut">
              <a:rPr lang="fa-IR" smtClean="0"/>
              <a:t>22/07/1444</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ECD004-21F8-4A4F-8664-3A053FD9E955}" type="slidenum">
              <a:rPr lang="fa-IR" smtClean="0"/>
              <a:t>‹#›</a:t>
            </a:fld>
            <a:endParaRPr lang="fa-IR"/>
          </a:p>
        </p:txBody>
      </p:sp>
    </p:spTree>
    <p:extLst>
      <p:ext uri="{BB962C8B-B14F-4D97-AF65-F5344CB8AC3E}">
        <p14:creationId xmlns:p14="http://schemas.microsoft.com/office/powerpoint/2010/main" val="1109578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7DB9C5-36A8-400C-8720-5ABAAEA69803}" type="datetimeFigureOut">
              <a:rPr lang="fa-IR" smtClean="0"/>
              <a:t>22/07/1444</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4ECD004-21F8-4A4F-8664-3A053FD9E955}" type="slidenum">
              <a:rPr lang="fa-IR" smtClean="0"/>
              <a:t>‹#›</a:t>
            </a:fld>
            <a:endParaRPr lang="fa-IR"/>
          </a:p>
        </p:txBody>
      </p:sp>
    </p:spTree>
    <p:extLst>
      <p:ext uri="{BB962C8B-B14F-4D97-AF65-F5344CB8AC3E}">
        <p14:creationId xmlns:p14="http://schemas.microsoft.com/office/powerpoint/2010/main" val="2492430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ws.amazon.com/what-is-aws/?nc1=h_ls" TargetMode="External"/><Relationship Id="rId2" Type="http://schemas.openxmlformats.org/officeDocument/2006/relationships/hyperlink" Target="https://aws.amazon.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amazon.com/prim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epricerexpress.com/amazon-statistic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kdp.amazon.com/en_US/" TargetMode="External"/><Relationship Id="rId2" Type="http://schemas.openxmlformats.org/officeDocument/2006/relationships/hyperlink" Target="https://aws.amazon.com/what-is-aws/?nc1=h_ls" TargetMode="External"/><Relationship Id="rId1" Type="http://schemas.openxmlformats.org/officeDocument/2006/relationships/slideLayout" Target="../slideLayouts/slideLayout2.xml"/><Relationship Id="rId5" Type="http://schemas.openxmlformats.org/officeDocument/2006/relationships/hyperlink" Target="https://www.amazon.com/elements" TargetMode="External"/><Relationship Id="rId4" Type="http://schemas.openxmlformats.org/officeDocument/2006/relationships/hyperlink" Target="https://www.amazon.com/essentia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interbrand.com/best-global-brands/amaz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vox.com/2018/8/30/17797786/amazon-warehouse-conditions-bernie-sander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boutamazon.com/about-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heverge.com/2020/1/30/21115823/amazon-q4-19-earnings-prime-membership-fresh-one-day-shipp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mazon.com/Kindle-Store/b?ie=UTF8&amp;node=133140011&amp;nocache=158837016184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FCBB-D8D6-48C4-B62C-57CE31A29264}"/>
              </a:ext>
            </a:extLst>
          </p:cNvPr>
          <p:cNvSpPr>
            <a:spLocks noGrp="1"/>
          </p:cNvSpPr>
          <p:nvPr>
            <p:ph type="ctrTitle"/>
          </p:nvPr>
        </p:nvSpPr>
        <p:spPr>
          <a:xfrm>
            <a:off x="1910442" y="1045029"/>
            <a:ext cx="9471705" cy="2808514"/>
          </a:xfrm>
        </p:spPr>
        <p:txBody>
          <a:bodyPr>
            <a:normAutofit fontScale="90000"/>
          </a:bodyPr>
          <a:lstStyle/>
          <a:p>
            <a:r>
              <a:rPr lang="en-US" sz="4800" dirty="0" smtClean="0">
                <a:latin typeface="Angsana New" panose="02020603050405020304" pitchFamily="18" charset="-34"/>
                <a:cs typeface="B Nazanin" panose="00000400000000000000" pitchFamily="2" charset="-78"/>
              </a:rPr>
              <a:t>DIGITAL TRANSFORMATION AND DATA MANAGEMENT</a:t>
            </a:r>
            <a:r>
              <a:rPr lang="fa-IR" sz="4800" dirty="0">
                <a:latin typeface="Angsana New" panose="02020603050405020304" pitchFamily="18" charset="-34"/>
                <a:cs typeface="B Nazanin" panose="00000400000000000000" pitchFamily="2" charset="-78"/>
              </a:rPr>
              <a:t/>
            </a:r>
            <a:br>
              <a:rPr lang="fa-IR" sz="4800" dirty="0">
                <a:latin typeface="Angsana New" panose="02020603050405020304" pitchFamily="18" charset="-34"/>
                <a:cs typeface="B Nazanin" panose="00000400000000000000" pitchFamily="2" charset="-78"/>
              </a:rPr>
            </a:br>
            <a:r>
              <a:rPr lang="en-US" sz="4800" dirty="0" smtClean="0">
                <a:latin typeface="Angsana New" panose="02020603050405020304" pitchFamily="18" charset="-34"/>
                <a:cs typeface="Angsana New" panose="02020603050405020304" pitchFamily="18" charset="-34"/>
              </a:rPr>
              <a:t>Professor Bellini</a:t>
            </a:r>
            <a:r>
              <a:rPr lang="en-US" sz="4800" dirty="0" smtClean="0">
                <a:latin typeface="Angsana New" panose="02020603050405020304" pitchFamily="18" charset="-34"/>
                <a:cs typeface="Angsana New" panose="02020603050405020304" pitchFamily="18" charset="-34"/>
              </a:rPr>
              <a:t/>
            </a:r>
            <a:br>
              <a:rPr lang="en-US" sz="4800" dirty="0" smtClean="0">
                <a:latin typeface="Angsana New" panose="02020603050405020304" pitchFamily="18" charset="-34"/>
                <a:cs typeface="Angsana New" panose="02020603050405020304" pitchFamily="18" charset="-34"/>
              </a:rPr>
            </a:br>
            <a:r>
              <a:rPr lang="en-US" sz="4800" dirty="0" smtClean="0">
                <a:latin typeface="Angsana New" panose="02020603050405020304" pitchFamily="18" charset="-34"/>
                <a:cs typeface="Angsana New" panose="02020603050405020304" pitchFamily="18" charset="-34"/>
              </a:rPr>
              <a:t> </a:t>
            </a:r>
            <a:endParaRPr lang="fa-IR" sz="4800" dirty="0">
              <a:latin typeface="Angsana New" panose="02020603050405020304" pitchFamily="18" charset="-34"/>
              <a:cs typeface="B Nazanin" panose="00000400000000000000" pitchFamily="2" charset="-78"/>
            </a:endParaRPr>
          </a:p>
        </p:txBody>
      </p:sp>
      <p:sp>
        <p:nvSpPr>
          <p:cNvPr id="3" name="Subtitle 2">
            <a:extLst>
              <a:ext uri="{FF2B5EF4-FFF2-40B4-BE49-F238E27FC236}">
                <a16:creationId xmlns:a16="http://schemas.microsoft.com/office/drawing/2014/main" id="{1CE03A7B-96BA-4A36-B2A9-A5C41D95A83C}"/>
              </a:ext>
            </a:extLst>
          </p:cNvPr>
          <p:cNvSpPr>
            <a:spLocks noGrp="1"/>
          </p:cNvSpPr>
          <p:nvPr>
            <p:ph type="subTitle" idx="1"/>
          </p:nvPr>
        </p:nvSpPr>
        <p:spPr>
          <a:xfrm>
            <a:off x="1967592" y="3997234"/>
            <a:ext cx="9414555" cy="1946366"/>
          </a:xfrm>
        </p:spPr>
        <p:txBody>
          <a:bodyPr>
            <a:normAutofit fontScale="92500" lnSpcReduction="20000"/>
          </a:bodyPr>
          <a:lstStyle/>
          <a:p>
            <a:endParaRPr lang="en-US" sz="2800" b="1" dirty="0" smtClean="0">
              <a:latin typeface="Angsana New" panose="02020603050405020304" pitchFamily="18" charset="-34"/>
              <a:cs typeface="Angsana New" panose="02020603050405020304" pitchFamily="18" charset="-34"/>
            </a:endParaRPr>
          </a:p>
          <a:p>
            <a:endParaRPr lang="en-US" sz="2800" b="1" dirty="0">
              <a:cs typeface="Angsana New" panose="02020603050405020304" pitchFamily="18" charset="-34"/>
            </a:endParaRPr>
          </a:p>
          <a:p>
            <a:r>
              <a:rPr lang="en-US" sz="3600" dirty="0" smtClean="0"/>
              <a:t>ALI DAVARI DOLATABADI</a:t>
            </a:r>
          </a:p>
          <a:p>
            <a:r>
              <a:rPr lang="en-US" sz="3600" dirty="0" smtClean="0"/>
              <a:t>1994561</a:t>
            </a:r>
            <a:endParaRPr lang="en-US" sz="3600" dirty="0"/>
          </a:p>
          <a:p>
            <a:endParaRPr lang="fa-IR" dirty="0"/>
          </a:p>
        </p:txBody>
      </p:sp>
    </p:spTree>
    <p:extLst>
      <p:ext uri="{BB962C8B-B14F-4D97-AF65-F5344CB8AC3E}">
        <p14:creationId xmlns:p14="http://schemas.microsoft.com/office/powerpoint/2010/main" val="2455983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1D88-1B40-4CE1-B21E-05E2BBBB32AE}"/>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Customer Segments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766D3B8E-978E-411C-AADA-42BECE378136}"/>
              </a:ext>
            </a:extLst>
          </p:cNvPr>
          <p:cNvSpPr>
            <a:spLocks noGrp="1"/>
          </p:cNvSpPr>
          <p:nvPr>
            <p:ph idx="1"/>
          </p:nvPr>
        </p:nvSpPr>
        <p:spPr/>
        <p:txBody>
          <a:bodyPr>
            <a:normAutofit fontScale="70000" lnSpcReduction="20000"/>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The customer segments of Amazon can be divided into basically three groups: sellers, buyers, and developers.</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Sellers</a:t>
            </a:r>
            <a:r>
              <a:rPr lang="en-US" sz="2800" b="0" i="0" dirty="0">
                <a:solidFill>
                  <a:srgbClr val="000000"/>
                </a:solidFill>
                <a:effectLst/>
                <a:latin typeface="Angsana New" panose="02020603050405020304" pitchFamily="18" charset="-34"/>
                <a:cs typeface="Angsana New" panose="02020603050405020304" pitchFamily="18" charset="-34"/>
              </a:rPr>
              <a:t> are all the companies that use Amazon’s e-commerce platform to sell their products to its wide audience.</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Developers</a:t>
            </a:r>
            <a:r>
              <a:rPr lang="en-US" sz="2800" b="0" i="0" dirty="0">
                <a:solidFill>
                  <a:srgbClr val="000000"/>
                </a:solidFill>
                <a:effectLst/>
                <a:latin typeface="Angsana New" panose="02020603050405020304" pitchFamily="18" charset="-34"/>
                <a:cs typeface="Angsana New" panose="02020603050405020304" pitchFamily="18" charset="-34"/>
              </a:rPr>
              <a:t> are all the community involved with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2"/>
              </a:rPr>
              <a:t>Amazon Web Services (AWS)</a:t>
            </a:r>
            <a:r>
              <a:rPr lang="en-US" sz="2800" b="0" i="0" dirty="0">
                <a:solidFill>
                  <a:srgbClr val="000000"/>
                </a:solidFill>
                <a:effectLst/>
                <a:latin typeface="Angsana New" panose="02020603050405020304" pitchFamily="18" charset="-34"/>
                <a:cs typeface="Angsana New" panose="02020603050405020304" pitchFamily="18" charset="-34"/>
              </a:rPr>
              <a:t> — Amazon’s cloud computing platform.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3"/>
              </a:rPr>
              <a:t>As its own website states</a:t>
            </a:r>
            <a:r>
              <a:rPr lang="en-US" sz="2800" b="0" i="0" dirty="0">
                <a:solidFill>
                  <a:srgbClr val="000000"/>
                </a:solidFill>
                <a:effectLst/>
                <a:latin typeface="Angsana New" panose="02020603050405020304" pitchFamily="18" charset="-34"/>
                <a:cs typeface="Angsana New" panose="02020603050405020304" pitchFamily="18" charset="-34"/>
              </a:rPr>
              <a:t>, they are customers and partners “across virtually every industry and of every size, including startups, enterprises, and public sector organizations”.</a:t>
            </a:r>
          </a:p>
          <a:p>
            <a:pPr algn="just" rtl="0">
              <a:buFont typeface="Arial" panose="020B0604020202020204" pitchFamily="34" charset="0"/>
              <a:buChar char="•"/>
            </a:pPr>
            <a:r>
              <a:rPr lang="en-US" sz="2800" b="0" i="0" dirty="0">
                <a:solidFill>
                  <a:srgbClr val="000000"/>
                </a:solidFill>
                <a:effectLst/>
                <a:latin typeface="Angsana New" panose="02020603050405020304" pitchFamily="18" charset="-34"/>
                <a:cs typeface="Angsana New" panose="02020603050405020304" pitchFamily="18" charset="-34"/>
              </a:rPr>
              <a:t>And the </a:t>
            </a:r>
            <a:r>
              <a:rPr lang="en-US" sz="2800" b="1" i="0" dirty="0">
                <a:solidFill>
                  <a:srgbClr val="000000"/>
                </a:solidFill>
                <a:effectLst/>
                <a:latin typeface="Angsana New" panose="02020603050405020304" pitchFamily="18" charset="-34"/>
                <a:cs typeface="Angsana New" panose="02020603050405020304" pitchFamily="18" charset="-34"/>
              </a:rPr>
              <a:t>buyers</a:t>
            </a:r>
            <a:r>
              <a:rPr lang="en-US" sz="2800" b="0" i="0" dirty="0">
                <a:solidFill>
                  <a:srgbClr val="000000"/>
                </a:solidFill>
                <a:effectLst/>
                <a:latin typeface="Angsana New" panose="02020603050405020304" pitchFamily="18" charset="-34"/>
                <a:cs typeface="Angsana New" panose="02020603050405020304" pitchFamily="18" charset="-34"/>
              </a:rPr>
              <a:t> are the millions of people across the world who acquire products and services through Amazon’s channels. Amazon tracks its customers based on some characteristics, such as interest, engagement, and personal information (age, gender, geographical space, language, among others).</a:t>
            </a:r>
          </a:p>
          <a:p>
            <a:endParaRPr lang="fa-IR" dirty="0"/>
          </a:p>
        </p:txBody>
      </p:sp>
    </p:spTree>
    <p:extLst>
      <p:ext uri="{BB962C8B-B14F-4D97-AF65-F5344CB8AC3E}">
        <p14:creationId xmlns:p14="http://schemas.microsoft.com/office/powerpoint/2010/main" val="2680693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3666F-67D8-4FA7-9EE9-D5A96B072A9C}"/>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Value Propositions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4B71A54A-84C0-42D5-8288-45D88711DDB7}"/>
              </a:ext>
            </a:extLst>
          </p:cNvPr>
          <p:cNvSpPr>
            <a:spLocks noGrp="1"/>
          </p:cNvSpPr>
          <p:nvPr>
            <p:ph idx="1"/>
          </p:nvPr>
        </p:nvSpPr>
        <p:spPr/>
        <p:txBody>
          <a:bodyPr>
            <a:normAutofit lnSpcReduction="10000"/>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Jeff Bezos defines that Amazon’s business model is based on three value propositions: low price, fast delivery, and a wide selection of products. However, looking at these three consumer benefits, we can say that Amazon’s greatest value proposition is </a:t>
            </a:r>
            <a:r>
              <a:rPr lang="en-US" sz="2800" b="0" i="1" dirty="0">
                <a:solidFill>
                  <a:srgbClr val="000000"/>
                </a:solidFill>
                <a:effectLst/>
                <a:latin typeface="Angsana New" panose="02020603050405020304" pitchFamily="18" charset="-34"/>
                <a:cs typeface="Angsana New" panose="02020603050405020304" pitchFamily="18" charset="-34"/>
              </a:rPr>
              <a:t>convenience</a:t>
            </a:r>
            <a:r>
              <a:rPr lang="en-US" sz="2800" b="0" i="0" dirty="0">
                <a:solidFill>
                  <a:srgbClr val="000000"/>
                </a:solidFill>
                <a:effectLst/>
                <a:latin typeface="Angsana New" panose="02020603050405020304" pitchFamily="18" charset="-34"/>
                <a:cs typeface="Angsana New" panose="02020603050405020304" pitchFamily="18" charset="-34"/>
              </a:rPr>
              <a:t> because the audience understands that, with just the help of a device connected to the internet, they have access to the product catalog of the largest retailer in the world, with a reasonable price and an agile, safe and reliable delivery service.</a:t>
            </a:r>
          </a:p>
          <a:p>
            <a:endParaRPr lang="fa-IR" dirty="0"/>
          </a:p>
        </p:txBody>
      </p:sp>
    </p:spTree>
    <p:extLst>
      <p:ext uri="{BB962C8B-B14F-4D97-AF65-F5344CB8AC3E}">
        <p14:creationId xmlns:p14="http://schemas.microsoft.com/office/powerpoint/2010/main" val="4176987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A6507-3577-43FE-A713-10D6515F14AD}"/>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Channels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24E6AF72-AFFD-4B05-A526-DD01AF65264A}"/>
              </a:ext>
            </a:extLst>
          </p:cNvPr>
          <p:cNvSpPr>
            <a:spLocks noGrp="1"/>
          </p:cNvSpPr>
          <p:nvPr>
            <p:ph idx="1"/>
          </p:nvPr>
        </p:nvSpPr>
        <p:spPr/>
        <p:txBody>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Certainly, the Amazon website is its largest and most important channel. But important channels also include the brand’s app,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2"/>
              </a:rPr>
              <a:t>Amazon Prime</a:t>
            </a:r>
            <a:r>
              <a:rPr lang="en-US" sz="2800" b="0" i="0" dirty="0">
                <a:solidFill>
                  <a:srgbClr val="000000"/>
                </a:solidFill>
                <a:effectLst/>
                <a:latin typeface="Angsana New" panose="02020603050405020304" pitchFamily="18" charset="-34"/>
                <a:cs typeface="Angsana New" panose="02020603050405020304" pitchFamily="18" charset="-34"/>
              </a:rPr>
              <a:t> (its streaming, entertainment, and subscription platform), and its affiliate program. As an internet-based company, its marketing is basically digital, including advertisements, sponsored publications, and e-mail marketing. Overall, the company invested more than ten billion dollars in media in the year 2019.</a:t>
            </a:r>
          </a:p>
          <a:p>
            <a:endParaRPr lang="fa-IR" dirty="0"/>
          </a:p>
        </p:txBody>
      </p:sp>
    </p:spTree>
    <p:extLst>
      <p:ext uri="{BB962C8B-B14F-4D97-AF65-F5344CB8AC3E}">
        <p14:creationId xmlns:p14="http://schemas.microsoft.com/office/powerpoint/2010/main" val="676773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64CA-CAFE-4E61-BD77-758272D79DD9}"/>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Customer Relationships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6D3DF445-0778-4116-818B-7C43C61E1174}"/>
              </a:ext>
            </a:extLst>
          </p:cNvPr>
          <p:cNvSpPr>
            <a:spLocks noGrp="1"/>
          </p:cNvSpPr>
          <p:nvPr>
            <p:ph idx="1"/>
          </p:nvPr>
        </p:nvSpPr>
        <p:spPr/>
        <p:txBody>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Amazon’s focus, no doubt, is to have a healthy and long-lasting relationship with its customers. For this reason, they maintain several communication channels open with their consumers — such as reviews and comments on the platform, telephone, online chat, and e-mail contact. Plus, they don’t usually take a lot of days to give feedback.</a:t>
            </a:r>
          </a:p>
          <a:p>
            <a:endParaRPr lang="fa-IR" dirty="0"/>
          </a:p>
        </p:txBody>
      </p:sp>
    </p:spTree>
    <p:extLst>
      <p:ext uri="{BB962C8B-B14F-4D97-AF65-F5344CB8AC3E}">
        <p14:creationId xmlns:p14="http://schemas.microsoft.com/office/powerpoint/2010/main" val="859678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49AD6-EF50-4B27-8D59-B5C93459BEBF}"/>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Revenue Streams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062BBC4D-1962-4B12-B694-972DAD44E918}"/>
              </a:ext>
            </a:extLst>
          </p:cNvPr>
          <p:cNvSpPr>
            <a:spLocks noGrp="1"/>
          </p:cNvSpPr>
          <p:nvPr>
            <p:ph idx="1"/>
          </p:nvPr>
        </p:nvSpPr>
        <p:spPr/>
        <p:txBody>
          <a:bodyPr>
            <a:normAutofit fontScale="92500" lnSpcReduction="20000"/>
          </a:bodyPr>
          <a:lstStyle/>
          <a:p>
            <a:pPr algn="l" rtl="0">
              <a:buFont typeface="Arial" panose="020B0604020202020204" pitchFamily="34" charset="0"/>
              <a:buChar char="•"/>
            </a:pPr>
            <a:r>
              <a:rPr lang="en-US" sz="3000" b="0" i="0" dirty="0">
                <a:solidFill>
                  <a:srgbClr val="000000"/>
                </a:solidFill>
                <a:effectLst/>
                <a:latin typeface="Angsana New" panose="02020603050405020304" pitchFamily="18" charset="-34"/>
                <a:cs typeface="Angsana New" panose="02020603050405020304" pitchFamily="18" charset="-34"/>
              </a:rPr>
              <a:t>One-Time Sales</a:t>
            </a:r>
          </a:p>
          <a:p>
            <a:pPr algn="l" rtl="0">
              <a:buFont typeface="Arial" panose="020B0604020202020204" pitchFamily="34" charset="0"/>
              <a:buChar char="•"/>
            </a:pPr>
            <a:r>
              <a:rPr lang="en-US" sz="3000" b="0" i="0" dirty="0">
                <a:solidFill>
                  <a:srgbClr val="000000"/>
                </a:solidFill>
                <a:effectLst/>
                <a:latin typeface="Angsana New" panose="02020603050405020304" pitchFamily="18" charset="-34"/>
                <a:cs typeface="Angsana New" panose="02020603050405020304" pitchFamily="18" charset="-34"/>
              </a:rPr>
              <a:t>Commission on Sales</a:t>
            </a:r>
          </a:p>
          <a:p>
            <a:pPr algn="l" rtl="0">
              <a:buFont typeface="Arial" panose="020B0604020202020204" pitchFamily="34" charset="0"/>
              <a:buChar char="•"/>
            </a:pPr>
            <a:r>
              <a:rPr lang="en-US" sz="3000" b="0" i="0" dirty="0">
                <a:solidFill>
                  <a:srgbClr val="000000"/>
                </a:solidFill>
                <a:effectLst/>
                <a:latin typeface="Angsana New" panose="02020603050405020304" pitchFamily="18" charset="-34"/>
                <a:cs typeface="Angsana New" panose="02020603050405020304" pitchFamily="18" charset="-34"/>
              </a:rPr>
              <a:t>Advertising</a:t>
            </a:r>
          </a:p>
          <a:p>
            <a:pPr algn="l" rtl="0">
              <a:buFont typeface="Arial" panose="020B0604020202020204" pitchFamily="34" charset="0"/>
              <a:buChar char="•"/>
            </a:pPr>
            <a:r>
              <a:rPr lang="en-US" sz="3000" b="0" i="0" dirty="0">
                <a:solidFill>
                  <a:srgbClr val="000000"/>
                </a:solidFill>
                <a:effectLst/>
                <a:latin typeface="Angsana New" panose="02020603050405020304" pitchFamily="18" charset="-34"/>
                <a:cs typeface="Angsana New" panose="02020603050405020304" pitchFamily="18" charset="-34"/>
              </a:rPr>
              <a:t>Subscriptions (Amazon Prime)</a:t>
            </a:r>
          </a:p>
          <a:p>
            <a:pPr algn="l" rtl="0">
              <a:buFont typeface="Arial" panose="020B0604020202020204" pitchFamily="34" charset="0"/>
              <a:buChar char="•"/>
            </a:pPr>
            <a:r>
              <a:rPr lang="en-US" sz="3000" b="0" i="0" dirty="0">
                <a:solidFill>
                  <a:srgbClr val="000000"/>
                </a:solidFill>
                <a:effectLst/>
                <a:latin typeface="Angsana New" panose="02020603050405020304" pitchFamily="18" charset="-34"/>
                <a:cs typeface="Angsana New" panose="02020603050405020304" pitchFamily="18" charset="-34"/>
              </a:rPr>
              <a:t>Web Services (AWS)</a:t>
            </a:r>
          </a:p>
          <a:p>
            <a:pPr algn="l" rtl="0">
              <a:buFont typeface="Arial" panose="020B0604020202020204" pitchFamily="34" charset="0"/>
              <a:buChar char="•"/>
            </a:pPr>
            <a:r>
              <a:rPr lang="en-US" sz="3000" b="0" i="0" dirty="0">
                <a:solidFill>
                  <a:srgbClr val="000000"/>
                </a:solidFill>
                <a:effectLst/>
                <a:latin typeface="Angsana New" panose="02020603050405020304" pitchFamily="18" charset="-34"/>
                <a:cs typeface="Angsana New" panose="02020603050405020304" pitchFamily="18" charset="-34"/>
              </a:rPr>
              <a:t>Licenses</a:t>
            </a:r>
          </a:p>
          <a:p>
            <a:pPr algn="l" rtl="0">
              <a:buFont typeface="Arial" panose="020B0604020202020204" pitchFamily="34" charset="0"/>
              <a:buChar char="•"/>
            </a:pPr>
            <a:r>
              <a:rPr lang="en-US" sz="3000" b="0" i="0" dirty="0">
                <a:solidFill>
                  <a:srgbClr val="000000"/>
                </a:solidFill>
                <a:effectLst/>
                <a:latin typeface="Angsana New" panose="02020603050405020304" pitchFamily="18" charset="-34"/>
                <a:cs typeface="Angsana New" panose="02020603050405020304" pitchFamily="18" charset="-34"/>
              </a:rPr>
              <a:t>Patents</a:t>
            </a:r>
          </a:p>
          <a:p>
            <a:pPr algn="l" rtl="0">
              <a:buFont typeface="Arial" panose="020B0604020202020204" pitchFamily="34" charset="0"/>
              <a:buChar char="•"/>
            </a:pPr>
            <a:r>
              <a:rPr lang="en-US" sz="3000" b="0" i="0" dirty="0">
                <a:solidFill>
                  <a:srgbClr val="000000"/>
                </a:solidFill>
                <a:effectLst/>
                <a:latin typeface="Angsana New" panose="02020603050405020304" pitchFamily="18" charset="-34"/>
                <a:cs typeface="Angsana New" panose="02020603050405020304" pitchFamily="18" charset="-34"/>
              </a:rPr>
              <a:t>Pay-Per-Use &amp; Support Subscription</a:t>
            </a:r>
          </a:p>
          <a:p>
            <a:endParaRPr lang="fa-IR" dirty="0"/>
          </a:p>
        </p:txBody>
      </p:sp>
    </p:spTree>
    <p:extLst>
      <p:ext uri="{BB962C8B-B14F-4D97-AF65-F5344CB8AC3E}">
        <p14:creationId xmlns:p14="http://schemas.microsoft.com/office/powerpoint/2010/main" val="424791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A080-6AD9-47A6-972E-589A5543715B}"/>
              </a:ext>
            </a:extLst>
          </p:cNvPr>
          <p:cNvSpPr>
            <a:spLocks noGrp="1"/>
          </p:cNvSpPr>
          <p:nvPr>
            <p:ph type="title"/>
          </p:nvPr>
        </p:nvSpPr>
        <p:spPr/>
        <p:txBody>
          <a:bodyPr>
            <a:normAutofit fontScale="90000"/>
          </a:bodyPr>
          <a:lstStyle/>
          <a:p>
            <a:r>
              <a:rPr lang="en-US" sz="4900" b="1" i="0" dirty="0">
                <a:solidFill>
                  <a:srgbClr val="000000"/>
                </a:solidFill>
                <a:effectLst/>
                <a:latin typeface="Angsana New" panose="02020603050405020304" pitchFamily="18" charset="-34"/>
                <a:cs typeface="Angsana New" panose="02020603050405020304" pitchFamily="18" charset="-34"/>
              </a:rPr>
              <a:t>Amazon’s Key Resources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99642190-97A9-4A9E-A216-49E3BD055FE0}"/>
              </a:ext>
            </a:extLst>
          </p:cNvPr>
          <p:cNvSpPr>
            <a:spLocks noGrp="1"/>
          </p:cNvSpPr>
          <p:nvPr>
            <p:ph idx="1"/>
          </p:nvPr>
        </p:nvSpPr>
        <p:spPr/>
        <p:txBody>
          <a:bodyPr>
            <a:normAutofit fontScale="92500" lnSpcReduction="20000"/>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Hands down, “the one” Key Resource of Amazon is its technological infrastructure, which needs to be broad and very secure, in order to keep the whole chain running without interruption or losses (</a:t>
            </a:r>
            <a:r>
              <a:rPr lang="en-US" sz="2800" b="0" i="0" u="none" strike="noStrike" dirty="0">
                <a:solidFill>
                  <a:srgbClr val="000000"/>
                </a:solidFill>
                <a:effectLst/>
                <a:latin typeface="Angsana New" panose="02020603050405020304" pitchFamily="18" charset="-34"/>
                <a:cs typeface="Angsana New" panose="02020603050405020304" pitchFamily="18" charset="-34"/>
                <a:hlinkClick r:id="rId2"/>
              </a:rPr>
              <a:t>back in 2013, Amazon was down for about 40 minutes, which resulted in a loss of more than US$ 5 million in sales</a:t>
            </a:r>
            <a:r>
              <a:rPr lang="en-US" sz="2800" b="0" i="0" dirty="0">
                <a:solidFill>
                  <a:srgbClr val="000000"/>
                </a:solidFill>
                <a:effectLst/>
                <a:latin typeface="Angsana New" panose="02020603050405020304" pitchFamily="18" charset="-34"/>
                <a:cs typeface="Angsana New" panose="02020603050405020304" pitchFamily="18" charset="-34"/>
              </a:rPr>
              <a:t>). Aside from that, other key resources include physical spaces of the company, such as offices, warehouses, supply chain structure, and automation, among others. And, of course, human resources are essential for Amazon, which needs to guarantee A-players among its designers, engineers, developers, etc.</a:t>
            </a:r>
            <a:endParaRPr lang="fa-IR" sz="2800" dirty="0">
              <a:latin typeface="Angsana New" panose="02020603050405020304" pitchFamily="18" charset="-34"/>
            </a:endParaRPr>
          </a:p>
        </p:txBody>
      </p:sp>
    </p:spTree>
    <p:extLst>
      <p:ext uri="{BB962C8B-B14F-4D97-AF65-F5344CB8AC3E}">
        <p14:creationId xmlns:p14="http://schemas.microsoft.com/office/powerpoint/2010/main" val="2779922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9C69-548D-4137-92E4-C3D6C8C2AA10}"/>
              </a:ext>
            </a:extLst>
          </p:cNvPr>
          <p:cNvSpPr>
            <a:spLocks noGrp="1"/>
          </p:cNvSpPr>
          <p:nvPr>
            <p:ph type="title"/>
          </p:nvPr>
        </p:nvSpPr>
        <p:spPr/>
        <p:txBody>
          <a:bodyPr>
            <a:normAutofit fontScale="90000"/>
          </a:bodyPr>
          <a:lstStyle/>
          <a:p>
            <a:r>
              <a:rPr lang="en-US" sz="4900" b="1" i="0" dirty="0">
                <a:solidFill>
                  <a:srgbClr val="000000"/>
                </a:solidFill>
                <a:effectLst/>
                <a:latin typeface="Angsana New" panose="02020603050405020304" pitchFamily="18" charset="-34"/>
                <a:cs typeface="Angsana New" panose="02020603050405020304" pitchFamily="18" charset="-34"/>
              </a:rPr>
              <a:t>Amazon’s Key Activities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70A18125-B35B-454A-AF47-DA77B610167F}"/>
              </a:ext>
            </a:extLst>
          </p:cNvPr>
          <p:cNvSpPr>
            <a:spLocks noGrp="1"/>
          </p:cNvSpPr>
          <p:nvPr>
            <p:ph idx="1"/>
          </p:nvPr>
        </p:nvSpPr>
        <p:spPr/>
        <p:txBody>
          <a:bodyPr>
            <a:normAutofit lnSpcReduction="10000"/>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Amazon’s key activities are all about the development, maintenance, and expansion of its gigantic platform. Therefore, the brand invests in website and app development and management, management of the entire supply chain, storage and logistics, information security on all platforms (including e-commerce, streaming, cloud computing, etc.), production of films, series, and other products for its video platform, as well as marketing for all of its products and services.</a:t>
            </a:r>
            <a:endParaRPr lang="fa-IR" sz="2800" dirty="0">
              <a:latin typeface="Angsana New" panose="02020603050405020304" pitchFamily="18" charset="-34"/>
            </a:endParaRPr>
          </a:p>
        </p:txBody>
      </p:sp>
    </p:spTree>
    <p:extLst>
      <p:ext uri="{BB962C8B-B14F-4D97-AF65-F5344CB8AC3E}">
        <p14:creationId xmlns:p14="http://schemas.microsoft.com/office/powerpoint/2010/main" val="3059075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C673B-708C-4D39-9F87-43B5BA9B50AC}"/>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Key Partners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DAA8F35F-D876-44B8-8E4E-D255A4A90F75}"/>
              </a:ext>
            </a:extLst>
          </p:cNvPr>
          <p:cNvSpPr>
            <a:spLocks noGrp="1"/>
          </p:cNvSpPr>
          <p:nvPr>
            <p:ph idx="1"/>
          </p:nvPr>
        </p:nvSpPr>
        <p:spPr>
          <a:xfrm>
            <a:off x="2589212" y="1551213"/>
            <a:ext cx="8915400" cy="5167993"/>
          </a:xfrm>
        </p:spPr>
        <p:txBody>
          <a:bodyPr>
            <a:normAutofit fontScale="77500" lnSpcReduction="20000"/>
          </a:bodyPr>
          <a:lstStyle/>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Sellers</a:t>
            </a:r>
            <a:r>
              <a:rPr lang="en-US" sz="2800" b="0" i="0" dirty="0">
                <a:solidFill>
                  <a:srgbClr val="000000"/>
                </a:solidFill>
                <a:effectLst/>
                <a:latin typeface="Angsana New" panose="02020603050405020304" pitchFamily="18" charset="-34"/>
                <a:cs typeface="Angsana New" panose="02020603050405020304" pitchFamily="18" charset="-34"/>
              </a:rPr>
              <a:t>: Certainly the most important partners of the brand, since they are the generators of Amazon’s first source of revenue. There are approximately 8 million worldwide, which guarantees more than half of the company’s revenue;</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Affiliates</a:t>
            </a:r>
            <a:r>
              <a:rPr lang="en-US" sz="2800" b="0" i="0" dirty="0">
                <a:solidFill>
                  <a:srgbClr val="000000"/>
                </a:solidFill>
                <a:effectLst/>
                <a:latin typeface="Angsana New" panose="02020603050405020304" pitchFamily="18" charset="-34"/>
                <a:cs typeface="Angsana New" panose="02020603050405020304" pitchFamily="18" charset="-34"/>
              </a:rPr>
              <a:t>: Bloggers who earn a commission for any referrals that lead to a sale. In addition to helping with sales, they promote traffic to the platform;</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Developers</a:t>
            </a:r>
            <a:r>
              <a:rPr lang="en-US" sz="2800" b="0" i="0" dirty="0">
                <a:solidFill>
                  <a:srgbClr val="000000"/>
                </a:solidFill>
                <a:effectLst/>
                <a:latin typeface="Angsana New" panose="02020603050405020304" pitchFamily="18" charset="-34"/>
                <a:cs typeface="Angsana New" panose="02020603050405020304" pitchFamily="18" charset="-34"/>
              </a:rPr>
              <a:t>: They are the partners of the AWS segment, or,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2"/>
              </a:rPr>
              <a:t>as Amazon itself defines</a:t>
            </a:r>
            <a:r>
              <a:rPr lang="en-US" sz="2800" b="0" i="0" dirty="0">
                <a:solidFill>
                  <a:srgbClr val="000000"/>
                </a:solidFill>
                <a:effectLst/>
                <a:latin typeface="Angsana New" panose="02020603050405020304" pitchFamily="18" charset="-34"/>
                <a:cs typeface="Angsana New" panose="02020603050405020304" pitchFamily="18" charset="-34"/>
              </a:rPr>
              <a:t>, “thousands of systems integrators who specialize in AWS services and tens of thousands of independent software vendors (ISVs) who adapt their technology to work on AWS”;</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Content creators</a:t>
            </a:r>
            <a:r>
              <a:rPr lang="en-US" sz="2800" b="0" i="0" dirty="0">
                <a:solidFill>
                  <a:srgbClr val="000000"/>
                </a:solidFill>
                <a:effectLst/>
                <a:latin typeface="Angsana New" panose="02020603050405020304" pitchFamily="18" charset="-34"/>
                <a:cs typeface="Angsana New" panose="02020603050405020304" pitchFamily="18" charset="-34"/>
              </a:rPr>
              <a:t>: Independent authors who can publish their works through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3"/>
              </a:rPr>
              <a:t>Kindle Direct Publishing</a:t>
            </a:r>
            <a:r>
              <a:rPr lang="en-US" sz="2800" b="0" i="0" dirty="0">
                <a:solidFill>
                  <a:srgbClr val="000000"/>
                </a:solidFill>
                <a:effectLst/>
                <a:latin typeface="Angsana New" panose="02020603050405020304" pitchFamily="18" charset="-34"/>
                <a:cs typeface="Angsana New" panose="02020603050405020304" pitchFamily="18" charset="-34"/>
              </a:rPr>
              <a:t>;</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Subsidiaries</a:t>
            </a:r>
            <a:r>
              <a:rPr lang="en-US" sz="2800" b="0" i="0" dirty="0">
                <a:solidFill>
                  <a:srgbClr val="000000"/>
                </a:solidFill>
                <a:effectLst/>
                <a:latin typeface="Angsana New" panose="02020603050405020304" pitchFamily="18" charset="-34"/>
                <a:cs typeface="Angsana New" panose="02020603050405020304" pitchFamily="18" charset="-34"/>
              </a:rPr>
              <a:t>: They include companies that provide storage spaces, stores, and systems, in addition to brands and products developed by Amazon itself, such as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4"/>
              </a:rPr>
              <a:t>Amazon Essentials</a:t>
            </a:r>
            <a:r>
              <a:rPr lang="en-US" sz="2800" b="0" i="0" dirty="0">
                <a:solidFill>
                  <a:srgbClr val="000000"/>
                </a:solidFill>
                <a:effectLst/>
                <a:latin typeface="Angsana New" panose="02020603050405020304" pitchFamily="18" charset="-34"/>
                <a:cs typeface="Angsana New" panose="02020603050405020304" pitchFamily="18" charset="-34"/>
              </a:rPr>
              <a:t>,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5"/>
              </a:rPr>
              <a:t>Amazon Elements</a:t>
            </a:r>
            <a:r>
              <a:rPr lang="en-US" sz="2800" b="0" i="0" dirty="0">
                <a:solidFill>
                  <a:srgbClr val="000000"/>
                </a:solidFill>
                <a:effectLst/>
                <a:latin typeface="Angsana New" panose="02020603050405020304" pitchFamily="18" charset="-34"/>
                <a:cs typeface="Angsana New" panose="02020603050405020304" pitchFamily="18" charset="-34"/>
              </a:rPr>
              <a:t>, Amazon Elements, Kindle, Alexa, etc.</a:t>
            </a:r>
          </a:p>
          <a:p>
            <a:endParaRPr lang="fa-IR" dirty="0"/>
          </a:p>
        </p:txBody>
      </p:sp>
    </p:spTree>
    <p:extLst>
      <p:ext uri="{BB962C8B-B14F-4D97-AF65-F5344CB8AC3E}">
        <p14:creationId xmlns:p14="http://schemas.microsoft.com/office/powerpoint/2010/main" val="773311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933C-F78B-4BD0-B03F-9CE672E23DF1}"/>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Cost Structure</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B3D79CD1-E9BD-440E-9F5D-1E2D356C3D11}"/>
              </a:ext>
            </a:extLst>
          </p:cNvPr>
          <p:cNvSpPr>
            <a:spLocks noGrp="1"/>
          </p:cNvSpPr>
          <p:nvPr>
            <p:ph idx="1"/>
          </p:nvPr>
        </p:nvSpPr>
        <p:spPr/>
        <p:txBody>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The cost structure of Amazon includes its complete IT structure, customer service center, software development and maintenance, information security, and marketing, as well as all expenses involved in maintaining its physical spaces, such as fulfillment centers, sortation centers, and delivery stations.</a:t>
            </a:r>
          </a:p>
          <a:p>
            <a:endParaRPr lang="fa-IR" dirty="0"/>
          </a:p>
        </p:txBody>
      </p:sp>
    </p:spTree>
    <p:extLst>
      <p:ext uri="{BB962C8B-B14F-4D97-AF65-F5344CB8AC3E}">
        <p14:creationId xmlns:p14="http://schemas.microsoft.com/office/powerpoint/2010/main" val="882501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2E0AE-53D9-40F2-AA8D-68301484A8EA}"/>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Competitors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43FB1BED-91C0-40AF-9953-94878A630ECE}"/>
              </a:ext>
            </a:extLst>
          </p:cNvPr>
          <p:cNvSpPr>
            <a:spLocks noGrp="1"/>
          </p:cNvSpPr>
          <p:nvPr>
            <p:ph idx="1"/>
          </p:nvPr>
        </p:nvSpPr>
        <p:spPr>
          <a:xfrm>
            <a:off x="2589212" y="1771651"/>
            <a:ext cx="8915400" cy="4718956"/>
          </a:xfrm>
        </p:spPr>
        <p:txBody>
          <a:bodyPr>
            <a:normAutofit fontScale="47500" lnSpcReduction="20000"/>
          </a:bodyPr>
          <a:lstStyle/>
          <a:p>
            <a:pPr algn="just" rtl="0">
              <a:buFont typeface="Arial" panose="020B0604020202020204" pitchFamily="34" charset="0"/>
              <a:buChar char="•"/>
            </a:pPr>
            <a:r>
              <a:rPr lang="en-US" sz="5100" b="1" i="0" dirty="0">
                <a:solidFill>
                  <a:srgbClr val="000000"/>
                </a:solidFill>
                <a:effectLst/>
                <a:latin typeface="Angsana New" panose="02020603050405020304" pitchFamily="18" charset="-34"/>
                <a:cs typeface="Angsana New" panose="02020603050405020304" pitchFamily="18" charset="-34"/>
              </a:rPr>
              <a:t>Online stores</a:t>
            </a:r>
            <a:r>
              <a:rPr lang="en-US" sz="5100" b="0" i="0" dirty="0">
                <a:solidFill>
                  <a:srgbClr val="000000"/>
                </a:solidFill>
                <a:effectLst/>
                <a:latin typeface="Angsana New" panose="02020603050405020304" pitchFamily="18" charset="-34"/>
                <a:cs typeface="Angsana New" panose="02020603050405020304" pitchFamily="18" charset="-34"/>
              </a:rPr>
              <a:t>: It’s estimated that there are over 24 million online stores nowadays. Especially regarding knowledge and quality, smaller niche shops can be “stronger” than Amazon in their fields;</a:t>
            </a:r>
          </a:p>
          <a:p>
            <a:pPr algn="just" rtl="0">
              <a:buFont typeface="Arial" panose="020B0604020202020204" pitchFamily="34" charset="0"/>
              <a:buChar char="•"/>
            </a:pPr>
            <a:r>
              <a:rPr lang="en-US" sz="5100" b="1" i="0" dirty="0">
                <a:solidFill>
                  <a:srgbClr val="000000"/>
                </a:solidFill>
                <a:effectLst/>
                <a:latin typeface="Angsana New" panose="02020603050405020304" pitchFamily="18" charset="-34"/>
                <a:cs typeface="Angsana New" panose="02020603050405020304" pitchFamily="18" charset="-34"/>
              </a:rPr>
              <a:t>Walmart</a:t>
            </a:r>
            <a:r>
              <a:rPr lang="en-US" sz="5100" b="0" i="0" dirty="0">
                <a:solidFill>
                  <a:srgbClr val="000000"/>
                </a:solidFill>
                <a:effectLst/>
                <a:latin typeface="Angsana New" panose="02020603050405020304" pitchFamily="18" charset="-34"/>
                <a:cs typeface="Angsana New" panose="02020603050405020304" pitchFamily="18" charset="-34"/>
              </a:rPr>
              <a:t>: Although a large percentage of its sales comes from brick-and-mortar stores, this is another global giant with a significant presence online, being the second most popular online store in the U.S.;</a:t>
            </a:r>
          </a:p>
          <a:p>
            <a:pPr algn="just" rtl="0">
              <a:buFont typeface="Arial" panose="020B0604020202020204" pitchFamily="34" charset="0"/>
              <a:buChar char="•"/>
            </a:pPr>
            <a:r>
              <a:rPr lang="en-US" sz="5100" b="1" i="0" dirty="0">
                <a:solidFill>
                  <a:srgbClr val="000000"/>
                </a:solidFill>
                <a:effectLst/>
                <a:latin typeface="Angsana New" panose="02020603050405020304" pitchFamily="18" charset="-34"/>
                <a:cs typeface="Angsana New" panose="02020603050405020304" pitchFamily="18" charset="-34"/>
              </a:rPr>
              <a:t>Alibaba</a:t>
            </a:r>
            <a:r>
              <a:rPr lang="en-US" sz="5100" b="0" i="0" dirty="0">
                <a:solidFill>
                  <a:srgbClr val="000000"/>
                </a:solidFill>
                <a:effectLst/>
                <a:latin typeface="Angsana New" panose="02020603050405020304" pitchFamily="18" charset="-34"/>
                <a:cs typeface="Angsana New" panose="02020603050405020304" pitchFamily="18" charset="-34"/>
              </a:rPr>
              <a:t>: A China-based online retailer, specialized in wholesale selling online. It splits into separate businesses. Alibaba is focused on B2B, Taobao on B2C, and </a:t>
            </a:r>
            <a:r>
              <a:rPr lang="en-US" sz="5100" b="0" i="0" dirty="0" err="1">
                <a:solidFill>
                  <a:srgbClr val="000000"/>
                </a:solidFill>
                <a:effectLst/>
                <a:latin typeface="Angsana New" panose="02020603050405020304" pitchFamily="18" charset="-34"/>
                <a:cs typeface="Angsana New" panose="02020603050405020304" pitchFamily="18" charset="-34"/>
              </a:rPr>
              <a:t>Tmall</a:t>
            </a:r>
            <a:r>
              <a:rPr lang="en-US" sz="5100" b="0" i="0" dirty="0">
                <a:solidFill>
                  <a:srgbClr val="000000"/>
                </a:solidFill>
                <a:effectLst/>
                <a:latin typeface="Angsana New" panose="02020603050405020304" pitchFamily="18" charset="-34"/>
                <a:cs typeface="Angsana New" panose="02020603050405020304" pitchFamily="18" charset="-34"/>
              </a:rPr>
              <a:t> on multinational brands;</a:t>
            </a:r>
          </a:p>
          <a:p>
            <a:pPr algn="just" rtl="0">
              <a:buFont typeface="Arial" panose="020B0604020202020204" pitchFamily="34" charset="0"/>
              <a:buChar char="•"/>
            </a:pPr>
            <a:r>
              <a:rPr lang="en-US" sz="5100" b="1" i="0" dirty="0">
                <a:solidFill>
                  <a:srgbClr val="000000"/>
                </a:solidFill>
                <a:effectLst/>
                <a:latin typeface="Angsana New" panose="02020603050405020304" pitchFamily="18" charset="-34"/>
                <a:cs typeface="Angsana New" panose="02020603050405020304" pitchFamily="18" charset="-34"/>
              </a:rPr>
              <a:t>Otto</a:t>
            </a:r>
            <a:r>
              <a:rPr lang="en-US" sz="5100" b="0" i="0" dirty="0">
                <a:solidFill>
                  <a:srgbClr val="000000"/>
                </a:solidFill>
                <a:effectLst/>
                <a:latin typeface="Angsana New" panose="02020603050405020304" pitchFamily="18" charset="-34"/>
                <a:cs typeface="Angsana New" panose="02020603050405020304" pitchFamily="18" charset="-34"/>
              </a:rPr>
              <a:t>: An European online retailer, that sells products from other brands on its platform. With a user-friendly interface, some top categories include fashion, electronics, housewares, and sports;</a:t>
            </a:r>
          </a:p>
          <a:p>
            <a:endParaRPr lang="fa-IR" dirty="0"/>
          </a:p>
        </p:txBody>
      </p:sp>
    </p:spTree>
    <p:extLst>
      <p:ext uri="{BB962C8B-B14F-4D97-AF65-F5344CB8AC3E}">
        <p14:creationId xmlns:p14="http://schemas.microsoft.com/office/powerpoint/2010/main" val="7148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0396-DFB8-4387-B0AC-3AE670A65A73}"/>
              </a:ext>
            </a:extLst>
          </p:cNvPr>
          <p:cNvSpPr>
            <a:spLocks noGrp="1"/>
          </p:cNvSpPr>
          <p:nvPr>
            <p:ph type="title"/>
          </p:nvPr>
        </p:nvSpPr>
        <p:spPr/>
        <p:txBody>
          <a:bodyPr>
            <a:normAutofit/>
          </a:bodyPr>
          <a:lstStyle/>
          <a:p>
            <a:r>
              <a:rPr lang="en-US" sz="4400" dirty="0">
                <a:latin typeface="Angsana New" panose="02020603050405020304" pitchFamily="18" charset="-34"/>
                <a:cs typeface="Angsana New" panose="02020603050405020304" pitchFamily="18" charset="-34"/>
              </a:rPr>
              <a:t>Introduction</a:t>
            </a:r>
            <a:endParaRPr lang="fa-IR" sz="4400" dirty="0">
              <a:latin typeface="Angsana New" panose="02020603050405020304" pitchFamily="18" charset="-34"/>
            </a:endParaRPr>
          </a:p>
        </p:txBody>
      </p:sp>
      <p:sp>
        <p:nvSpPr>
          <p:cNvPr id="3" name="Content Placeholder 2">
            <a:extLst>
              <a:ext uri="{FF2B5EF4-FFF2-40B4-BE49-F238E27FC236}">
                <a16:creationId xmlns:a16="http://schemas.microsoft.com/office/drawing/2014/main" id="{B29D667A-BC0B-49BD-990A-C8F329B0881E}"/>
              </a:ext>
            </a:extLst>
          </p:cNvPr>
          <p:cNvSpPr>
            <a:spLocks noGrp="1"/>
          </p:cNvSpPr>
          <p:nvPr>
            <p:ph idx="1"/>
          </p:nvPr>
        </p:nvSpPr>
        <p:spPr/>
        <p:txBody>
          <a:bodyPr>
            <a:normAutofit/>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Defining </a:t>
            </a:r>
            <a:r>
              <a:rPr lang="en-US" sz="2800" b="1" i="0" dirty="0">
                <a:solidFill>
                  <a:srgbClr val="000000"/>
                </a:solidFill>
                <a:effectLst/>
                <a:latin typeface="Angsana New" panose="02020603050405020304" pitchFamily="18" charset="-34"/>
                <a:cs typeface="Angsana New" panose="02020603050405020304" pitchFamily="18" charset="-34"/>
              </a:rPr>
              <a:t>Amazon Business Model</a:t>
            </a:r>
            <a:r>
              <a:rPr lang="en-US" sz="2800" b="0" i="0" dirty="0">
                <a:solidFill>
                  <a:srgbClr val="000000"/>
                </a:solidFill>
                <a:effectLst/>
                <a:latin typeface="Angsana New" panose="02020603050405020304" pitchFamily="18" charset="-34"/>
                <a:cs typeface="Angsana New" panose="02020603050405020304" pitchFamily="18" charset="-34"/>
              </a:rPr>
              <a:t> can be kind of a curious task, as we observe that this global trade giant increases its reach year by year, both geographically and in terms of products and services offered. To give you an idea of ​​the size of the business we’re talking about, in the time it takes you to read this simple article, </a:t>
            </a:r>
            <a:r>
              <a:rPr lang="en-US" sz="2800" dirty="0">
                <a:solidFill>
                  <a:srgbClr val="29B6F6"/>
                </a:solidFill>
                <a:latin typeface="Angsana New" panose="02020603050405020304" pitchFamily="18" charset="-34"/>
                <a:cs typeface="Angsana New" panose="02020603050405020304" pitchFamily="18" charset="-34"/>
              </a:rPr>
              <a:t>Amazon may have added about a million dollars more to its </a:t>
            </a:r>
            <a:r>
              <a:rPr lang="en-US" sz="2800" dirty="0" err="1">
                <a:solidFill>
                  <a:srgbClr val="29B6F6"/>
                </a:solidFill>
                <a:latin typeface="Angsana New" panose="02020603050405020304" pitchFamily="18" charset="-34"/>
                <a:cs typeface="Angsana New" panose="02020603050405020304" pitchFamily="18" charset="-34"/>
              </a:rPr>
              <a:t>revenu</a:t>
            </a:r>
            <a:endParaRPr lang="fa-IR" sz="2800" dirty="0">
              <a:latin typeface="Angsana New" panose="02020603050405020304" pitchFamily="18" charset="-34"/>
            </a:endParaRPr>
          </a:p>
        </p:txBody>
      </p:sp>
    </p:spTree>
    <p:extLst>
      <p:ext uri="{BB962C8B-B14F-4D97-AF65-F5344CB8AC3E}">
        <p14:creationId xmlns:p14="http://schemas.microsoft.com/office/powerpoint/2010/main" val="4021524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1D0361-5479-47B5-AFC5-53B0C929863B}"/>
              </a:ext>
            </a:extLst>
          </p:cNvPr>
          <p:cNvSpPr>
            <a:spLocks noGrp="1"/>
          </p:cNvSpPr>
          <p:nvPr>
            <p:ph idx="1"/>
          </p:nvPr>
        </p:nvSpPr>
        <p:spPr>
          <a:xfrm>
            <a:off x="2597376" y="598714"/>
            <a:ext cx="8915400" cy="5467350"/>
          </a:xfrm>
        </p:spPr>
        <p:txBody>
          <a:bodyPr>
            <a:normAutofit fontScale="85000" lnSpcReduction="20000"/>
          </a:bodyPr>
          <a:lstStyle/>
          <a:p>
            <a:pPr algn="just" rtl="0">
              <a:buFont typeface="Arial" panose="020B0604020202020204" pitchFamily="34" charset="0"/>
              <a:buChar char="•"/>
            </a:pPr>
            <a:r>
              <a:rPr lang="en-US" sz="2800" b="1" i="0" dirty="0" err="1">
                <a:solidFill>
                  <a:srgbClr val="000000"/>
                </a:solidFill>
                <a:effectLst/>
                <a:latin typeface="Angsana New" panose="02020603050405020304" pitchFamily="18" charset="-34"/>
                <a:cs typeface="Angsana New" panose="02020603050405020304" pitchFamily="18" charset="-34"/>
              </a:rPr>
              <a:t>Jingdong</a:t>
            </a:r>
            <a:r>
              <a:rPr lang="en-US" sz="2800" b="1" i="0" dirty="0">
                <a:solidFill>
                  <a:srgbClr val="000000"/>
                </a:solidFill>
                <a:effectLst/>
                <a:latin typeface="Angsana New" panose="02020603050405020304" pitchFamily="18" charset="-34"/>
                <a:cs typeface="Angsana New" panose="02020603050405020304" pitchFamily="18" charset="-34"/>
              </a:rPr>
              <a:t> (JD):</a:t>
            </a:r>
            <a:r>
              <a:rPr lang="en-US" sz="2800" b="0" i="0" dirty="0">
                <a:solidFill>
                  <a:srgbClr val="000000"/>
                </a:solidFill>
                <a:effectLst/>
                <a:latin typeface="Angsana New" panose="02020603050405020304" pitchFamily="18" charset="-34"/>
                <a:cs typeface="Angsana New" panose="02020603050405020304" pitchFamily="18" charset="-34"/>
              </a:rPr>
              <a:t> Another Chinese e-commerce, and a direct competitor of </a:t>
            </a:r>
            <a:r>
              <a:rPr lang="en-US" sz="2800" b="0" i="0" dirty="0" err="1">
                <a:solidFill>
                  <a:srgbClr val="000000"/>
                </a:solidFill>
                <a:effectLst/>
                <a:latin typeface="Angsana New" panose="02020603050405020304" pitchFamily="18" charset="-34"/>
                <a:cs typeface="Angsana New" panose="02020603050405020304" pitchFamily="18" charset="-34"/>
              </a:rPr>
              <a:t>Tmall</a:t>
            </a:r>
            <a:r>
              <a:rPr lang="en-US" sz="2800" b="0" i="0" dirty="0">
                <a:solidFill>
                  <a:srgbClr val="000000"/>
                </a:solidFill>
                <a:effectLst/>
                <a:latin typeface="Angsana New" panose="02020603050405020304" pitchFamily="18" charset="-34"/>
                <a:cs typeface="Angsana New" panose="02020603050405020304" pitchFamily="18" charset="-34"/>
              </a:rPr>
              <a:t> (from Alibaba). It also has an English language version, Joybuy.com, which ships to more than 200 countries;</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eBay</a:t>
            </a:r>
            <a:r>
              <a:rPr lang="en-US" sz="2800" b="0" i="0" dirty="0">
                <a:solidFill>
                  <a:srgbClr val="000000"/>
                </a:solidFill>
                <a:effectLst/>
                <a:latin typeface="Angsana New" panose="02020603050405020304" pitchFamily="18" charset="-34"/>
                <a:cs typeface="Angsana New" panose="02020603050405020304" pitchFamily="18" charset="-34"/>
              </a:rPr>
              <a:t>: The pioneer in C2C online selling has evolved to offer B2C sales. Regarding visits, it only loses to Amazon and stands for about 20% of the market share;</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Flipkart</a:t>
            </a:r>
            <a:r>
              <a:rPr lang="en-US" sz="2800" b="0" i="0" dirty="0">
                <a:solidFill>
                  <a:srgbClr val="000000"/>
                </a:solidFill>
                <a:effectLst/>
                <a:latin typeface="Angsana New" panose="02020603050405020304" pitchFamily="18" charset="-34"/>
                <a:cs typeface="Angsana New" panose="02020603050405020304" pitchFamily="18" charset="-34"/>
              </a:rPr>
              <a:t>: The largest online retailer in India, founded in 2007. In 2018, Walmart acquired 77% of Flipkart’s shares. Nowadays, there are more than 100 million accounts registered on the platform;</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Rakuten</a:t>
            </a:r>
            <a:r>
              <a:rPr lang="en-US" sz="2800" b="0" i="0" dirty="0">
                <a:solidFill>
                  <a:srgbClr val="000000"/>
                </a:solidFill>
                <a:effectLst/>
                <a:latin typeface="Angsana New" panose="02020603050405020304" pitchFamily="18" charset="-34"/>
                <a:cs typeface="Angsana New" panose="02020603050405020304" pitchFamily="18" charset="-34"/>
              </a:rPr>
              <a:t>: Japanese e-commerce company, controlling over 14% of the total global e-commerce market. It has bought some other companies around the globe to expand its online presence;</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Newegg</a:t>
            </a:r>
            <a:r>
              <a:rPr lang="en-US" sz="2800" b="0" i="0" dirty="0">
                <a:solidFill>
                  <a:srgbClr val="000000"/>
                </a:solidFill>
                <a:effectLst/>
                <a:latin typeface="Angsana New" panose="02020603050405020304" pitchFamily="18" charset="-34"/>
                <a:cs typeface="Angsana New" panose="02020603050405020304" pitchFamily="18" charset="-34"/>
              </a:rPr>
              <a:t>: The global leader in selling electronics (computers, TVs, cameras, phones, etc.) — consider that electronics is Amazon’s most popular category.</a:t>
            </a:r>
          </a:p>
          <a:p>
            <a:endParaRPr lang="fa-IR" dirty="0"/>
          </a:p>
        </p:txBody>
      </p:sp>
    </p:spTree>
    <p:extLst>
      <p:ext uri="{BB962C8B-B14F-4D97-AF65-F5344CB8AC3E}">
        <p14:creationId xmlns:p14="http://schemas.microsoft.com/office/powerpoint/2010/main" val="433878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3AD32-E58D-47DA-BA8A-981442EDC124}"/>
              </a:ext>
            </a:extLst>
          </p:cNvPr>
          <p:cNvSpPr>
            <a:spLocks noGrp="1"/>
          </p:cNvSpPr>
          <p:nvPr>
            <p:ph type="title"/>
          </p:nvPr>
        </p:nvSpPr>
        <p:spPr>
          <a:xfrm>
            <a:off x="2592925" y="624110"/>
            <a:ext cx="8911687" cy="1509490"/>
          </a:xfrm>
        </p:spPr>
        <p:txBody>
          <a:bodyPr>
            <a:normAutofit/>
          </a:bodyPr>
          <a:lstStyle/>
          <a:p>
            <a:r>
              <a:rPr lang="en-US" sz="4400" b="1" i="0" dirty="0">
                <a:solidFill>
                  <a:srgbClr val="000000"/>
                </a:solidFill>
                <a:effectLst/>
                <a:latin typeface="Angsana New" panose="02020603050405020304" pitchFamily="18" charset="-34"/>
                <a:cs typeface="Angsana New" panose="02020603050405020304" pitchFamily="18" charset="-34"/>
              </a:rPr>
              <a:t>Amazon’s SWOT Analysis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83C84E15-1E23-4444-84CE-CB82FC03FDE4}"/>
              </a:ext>
            </a:extLst>
          </p:cNvPr>
          <p:cNvSpPr>
            <a:spLocks noGrp="1"/>
          </p:cNvSpPr>
          <p:nvPr>
            <p:ph idx="1"/>
          </p:nvPr>
        </p:nvSpPr>
        <p:spPr/>
        <p:txBody>
          <a:bodyPr>
            <a:normAutofit/>
          </a:bodyPr>
          <a:lstStyle/>
          <a:p>
            <a:pPr algn="l" rtl="0"/>
            <a:r>
              <a:rPr lang="en-US" sz="2800" b="1" i="0" dirty="0">
                <a:solidFill>
                  <a:srgbClr val="000000"/>
                </a:solidFill>
                <a:effectLst/>
                <a:latin typeface="Angsana New" panose="02020603050405020304" pitchFamily="18" charset="-34"/>
                <a:cs typeface="Angsana New" panose="02020603050405020304" pitchFamily="18" charset="-34"/>
              </a:rPr>
              <a:t>Amazon’s Strengths</a:t>
            </a:r>
          </a:p>
          <a:p>
            <a:pPr algn="l" rtl="0"/>
            <a:r>
              <a:rPr lang="en-US" sz="2800" b="1" i="0" dirty="0">
                <a:solidFill>
                  <a:srgbClr val="000000"/>
                </a:solidFill>
                <a:effectLst/>
                <a:latin typeface="Angsana New" panose="02020603050405020304" pitchFamily="18" charset="-34"/>
                <a:cs typeface="Angsana New" panose="02020603050405020304" pitchFamily="18" charset="-34"/>
              </a:rPr>
              <a:t>Amazon’s Weaknesses</a:t>
            </a:r>
          </a:p>
          <a:p>
            <a:pPr algn="l" rtl="0"/>
            <a:r>
              <a:rPr lang="en-US" sz="2800" b="1" i="0" dirty="0">
                <a:solidFill>
                  <a:srgbClr val="000000"/>
                </a:solidFill>
                <a:effectLst/>
                <a:latin typeface="Angsana New" panose="02020603050405020304" pitchFamily="18" charset="-34"/>
                <a:cs typeface="Angsana New" panose="02020603050405020304" pitchFamily="18" charset="-34"/>
              </a:rPr>
              <a:t>Amazon’s Opportunities</a:t>
            </a:r>
          </a:p>
          <a:p>
            <a:pPr algn="l" rtl="0"/>
            <a:r>
              <a:rPr lang="en-US" sz="2800" b="1" i="0" dirty="0">
                <a:solidFill>
                  <a:srgbClr val="000000"/>
                </a:solidFill>
                <a:effectLst/>
                <a:latin typeface="Angsana New" panose="02020603050405020304" pitchFamily="18" charset="-34"/>
                <a:cs typeface="Angsana New" panose="02020603050405020304" pitchFamily="18" charset="-34"/>
              </a:rPr>
              <a:t>Amazon’s Threats</a:t>
            </a:r>
            <a:endParaRPr lang="fa-IR" sz="2800" dirty="0">
              <a:latin typeface="Angsana New" panose="02020603050405020304" pitchFamily="18" charset="-34"/>
            </a:endParaRPr>
          </a:p>
        </p:txBody>
      </p:sp>
    </p:spTree>
    <p:extLst>
      <p:ext uri="{BB962C8B-B14F-4D97-AF65-F5344CB8AC3E}">
        <p14:creationId xmlns:p14="http://schemas.microsoft.com/office/powerpoint/2010/main" val="2219720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90584-EE58-49CE-BA96-7D35DAFA07D9}"/>
              </a:ext>
            </a:extLst>
          </p:cNvPr>
          <p:cNvSpPr>
            <a:spLocks noGrp="1"/>
          </p:cNvSpPr>
          <p:nvPr>
            <p:ph type="title"/>
          </p:nvPr>
        </p:nvSpPr>
        <p:spPr/>
        <p:txBody>
          <a:bodyPr>
            <a:normAutofit fontScale="90000"/>
          </a:bodyPr>
          <a:lstStyle/>
          <a:p>
            <a:r>
              <a:rPr lang="en-US" sz="4900" b="1" i="0" dirty="0">
                <a:solidFill>
                  <a:srgbClr val="000000"/>
                </a:solidFill>
                <a:effectLst/>
                <a:latin typeface="Angsana New" panose="02020603050405020304" pitchFamily="18" charset="-34"/>
                <a:cs typeface="Angsana New" panose="02020603050405020304" pitchFamily="18" charset="-34"/>
              </a:rPr>
              <a:t>Amazon’s Strengths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D4BA8AD5-130D-4474-A6B2-689A02E4518F}"/>
              </a:ext>
            </a:extLst>
          </p:cNvPr>
          <p:cNvSpPr>
            <a:spLocks noGrp="1"/>
          </p:cNvSpPr>
          <p:nvPr>
            <p:ph idx="1"/>
          </p:nvPr>
        </p:nvSpPr>
        <p:spPr>
          <a:xfrm>
            <a:off x="2589212" y="1551215"/>
            <a:ext cx="8915400" cy="5225142"/>
          </a:xfrm>
        </p:spPr>
        <p:txBody>
          <a:bodyPr>
            <a:normAutofit fontScale="77500" lnSpcReduction="20000"/>
          </a:bodyPr>
          <a:lstStyle/>
          <a:p>
            <a:pPr algn="l">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Brand</a:t>
            </a:r>
            <a:r>
              <a:rPr lang="en-US" sz="2800" b="0" i="0" dirty="0">
                <a:solidFill>
                  <a:srgbClr val="000000"/>
                </a:solidFill>
                <a:effectLst/>
                <a:latin typeface="Angsana New" panose="02020603050405020304" pitchFamily="18" charset="-34"/>
                <a:cs typeface="Angsana New" panose="02020603050405020304" pitchFamily="18" charset="-34"/>
              </a:rPr>
              <a:t>: Being an e-commerce giant, Amazon has a strong brand image in the market, and it’s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2"/>
              </a:rPr>
              <a:t>ranked second in brand valuation</a:t>
            </a:r>
            <a:r>
              <a:rPr lang="en-US" sz="2800" b="0" i="0" dirty="0">
                <a:solidFill>
                  <a:srgbClr val="000000"/>
                </a:solidFill>
                <a:effectLst/>
                <a:latin typeface="Angsana New" panose="02020603050405020304" pitchFamily="18" charset="-34"/>
                <a:cs typeface="Angsana New" panose="02020603050405020304" pitchFamily="18" charset="-34"/>
              </a:rPr>
              <a:t>, only behind Apple;</a:t>
            </a:r>
          </a:p>
          <a:p>
            <a:pPr algn="l">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Customer orientation</a:t>
            </a:r>
            <a:r>
              <a:rPr lang="en-US" sz="2800" b="0" i="0" dirty="0">
                <a:solidFill>
                  <a:srgbClr val="000000"/>
                </a:solidFill>
                <a:effectLst/>
                <a:latin typeface="Angsana New" panose="02020603050405020304" pitchFamily="18" charset="-34"/>
                <a:cs typeface="Angsana New" panose="02020603050405020304" pitchFamily="18" charset="-34"/>
              </a:rPr>
              <a:t>: Reasonable prices, personalized suggestions, and reviews make a loyal consumer community;</a:t>
            </a:r>
          </a:p>
          <a:p>
            <a:pPr algn="l">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Innovation</a:t>
            </a:r>
            <a:r>
              <a:rPr lang="en-US" sz="2800" b="0" i="0" dirty="0">
                <a:solidFill>
                  <a:srgbClr val="000000"/>
                </a:solidFill>
                <a:effectLst/>
                <a:latin typeface="Angsana New" panose="02020603050405020304" pitchFamily="18" charset="-34"/>
                <a:cs typeface="Angsana New" panose="02020603050405020304" pitchFamily="18" charset="-34"/>
              </a:rPr>
              <a:t>: Amazon is always developing new products and services while improving its regular business;</a:t>
            </a:r>
          </a:p>
          <a:p>
            <a:pPr algn="l">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Cost</a:t>
            </a:r>
            <a:r>
              <a:rPr lang="en-US" sz="2800" b="0" i="0" dirty="0">
                <a:solidFill>
                  <a:srgbClr val="000000"/>
                </a:solidFill>
                <a:effectLst/>
                <a:latin typeface="Angsana New" panose="02020603050405020304" pitchFamily="18" charset="-34"/>
                <a:cs typeface="Angsana New" panose="02020603050405020304" pitchFamily="18" charset="-34"/>
              </a:rPr>
              <a:t>: As Amazon does not maintain physical stores and has little inventory, it is able to keep a low-cost structure, which enables low margins;</a:t>
            </a:r>
          </a:p>
          <a:p>
            <a:pPr algn="l">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Large selection</a:t>
            </a:r>
            <a:r>
              <a:rPr lang="en-US" sz="2800" b="0" i="0" dirty="0">
                <a:solidFill>
                  <a:srgbClr val="000000"/>
                </a:solidFill>
                <a:effectLst/>
                <a:latin typeface="Angsana New" panose="02020603050405020304" pitchFamily="18" charset="-34"/>
                <a:cs typeface="Angsana New" panose="02020603050405020304" pitchFamily="18" charset="-34"/>
              </a:rPr>
              <a:t>: The company owns an extensive product mix, allowing customers to buy everything on the same platform;</a:t>
            </a:r>
          </a:p>
          <a:p>
            <a:pPr algn="l">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Partners</a:t>
            </a:r>
            <a:r>
              <a:rPr lang="en-US" sz="2800" b="0" i="0" dirty="0">
                <a:solidFill>
                  <a:srgbClr val="000000"/>
                </a:solidFill>
                <a:effectLst/>
                <a:latin typeface="Angsana New" panose="02020603050405020304" pitchFamily="18" charset="-34"/>
                <a:cs typeface="Angsana New" panose="02020603050405020304" pitchFamily="18" charset="-34"/>
              </a:rPr>
              <a:t>: There are more than 2 billion items available from third-party sellers. Besides, Amazon makes partnerships with local supply chain companies, to understand and meet local needs per country;</a:t>
            </a:r>
          </a:p>
          <a:p>
            <a:pPr algn="l">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Logistics</a:t>
            </a:r>
            <a:r>
              <a:rPr lang="en-US" sz="2800" b="0" i="0" dirty="0">
                <a:solidFill>
                  <a:srgbClr val="000000"/>
                </a:solidFill>
                <a:effectLst/>
                <a:latin typeface="Angsana New" panose="02020603050405020304" pitchFamily="18" charset="-34"/>
                <a:cs typeface="Angsana New" panose="02020603050405020304" pitchFamily="18" charset="-34"/>
              </a:rPr>
              <a:t>: Amazon uses a highly efficient distribution system, and it is known for its short and reliable delivery time periods.</a:t>
            </a:r>
          </a:p>
          <a:p>
            <a:endParaRPr lang="fa-IR" dirty="0"/>
          </a:p>
        </p:txBody>
      </p:sp>
    </p:spTree>
    <p:extLst>
      <p:ext uri="{BB962C8B-B14F-4D97-AF65-F5344CB8AC3E}">
        <p14:creationId xmlns:p14="http://schemas.microsoft.com/office/powerpoint/2010/main" val="3075826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B2F3D-B0FE-439A-86E9-1BEED2BE3779}"/>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Weaknesses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ECDF00CC-56E3-4E94-B51A-64D116C2F2E5}"/>
              </a:ext>
            </a:extLst>
          </p:cNvPr>
          <p:cNvSpPr>
            <a:spLocks noGrp="1"/>
          </p:cNvSpPr>
          <p:nvPr>
            <p:ph idx="1"/>
          </p:nvPr>
        </p:nvSpPr>
        <p:spPr/>
        <p:txBody>
          <a:bodyPr>
            <a:normAutofit fontScale="92500" lnSpcReduction="20000"/>
          </a:bodyPr>
          <a:lstStyle/>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Imitable business model</a:t>
            </a:r>
            <a:r>
              <a:rPr lang="en-US" sz="2800" b="0" i="0" dirty="0">
                <a:solidFill>
                  <a:srgbClr val="000000"/>
                </a:solidFill>
                <a:effectLst/>
                <a:latin typeface="Angsana New" panose="02020603050405020304" pitchFamily="18" charset="-34"/>
                <a:cs typeface="Angsana New" panose="02020603050405020304" pitchFamily="18" charset="-34"/>
              </a:rPr>
              <a:t>: Online retail businesses have become more and more common, and Amazon has been facing some strong competitors;</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Flops and failures</a:t>
            </a:r>
            <a:r>
              <a:rPr lang="en-US" sz="2800" b="0" i="0" dirty="0">
                <a:solidFill>
                  <a:srgbClr val="000000"/>
                </a:solidFill>
                <a:effectLst/>
                <a:latin typeface="Angsana New" panose="02020603050405020304" pitchFamily="18" charset="-34"/>
                <a:cs typeface="Angsana New" panose="02020603050405020304" pitchFamily="18" charset="-34"/>
              </a:rPr>
              <a:t>: The Fire Phone was a big failure and Kindle Fire didn’t grow as expected;</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Workplace conditions</a:t>
            </a:r>
            <a:r>
              <a:rPr lang="en-US" sz="2800" b="0" i="0" dirty="0">
                <a:solidFill>
                  <a:srgbClr val="000000"/>
                </a:solidFill>
                <a:effectLst/>
                <a:latin typeface="Angsana New" panose="02020603050405020304" pitchFamily="18" charset="-34"/>
                <a:cs typeface="Angsana New" panose="02020603050405020304" pitchFamily="18" charset="-34"/>
              </a:rPr>
              <a:t>: There have been some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2"/>
              </a:rPr>
              <a:t>negative reports</a:t>
            </a:r>
            <a:r>
              <a:rPr lang="en-US" sz="2800" b="0" i="0" dirty="0">
                <a:solidFill>
                  <a:srgbClr val="000000"/>
                </a:solidFill>
                <a:effectLst/>
                <a:latin typeface="Angsana New" panose="02020603050405020304" pitchFamily="18" charset="-34"/>
                <a:cs typeface="Angsana New" panose="02020603050405020304" pitchFamily="18" charset="-34"/>
              </a:rPr>
              <a:t> regarding employees’ treatment, which have affected its reputation;</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Dependence on distributors</a:t>
            </a:r>
            <a:r>
              <a:rPr lang="en-US" sz="2800" b="0" i="0" dirty="0">
                <a:solidFill>
                  <a:srgbClr val="000000"/>
                </a:solidFill>
                <a:effectLst/>
                <a:latin typeface="Angsana New" panose="02020603050405020304" pitchFamily="18" charset="-34"/>
                <a:cs typeface="Angsana New" panose="02020603050405020304" pitchFamily="18" charset="-34"/>
              </a:rPr>
              <a:t>: It exposes Amazon to a wide range of issues, especially considering the renegotiation of terms.</a:t>
            </a:r>
          </a:p>
          <a:p>
            <a:endParaRPr lang="fa-IR" dirty="0"/>
          </a:p>
        </p:txBody>
      </p:sp>
    </p:spTree>
    <p:extLst>
      <p:ext uri="{BB962C8B-B14F-4D97-AF65-F5344CB8AC3E}">
        <p14:creationId xmlns:p14="http://schemas.microsoft.com/office/powerpoint/2010/main" val="2379179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F9A2F-03C7-4CF1-8869-3C4DA457C4C5}"/>
              </a:ext>
            </a:extLst>
          </p:cNvPr>
          <p:cNvSpPr>
            <a:spLocks noGrp="1"/>
          </p:cNvSpPr>
          <p:nvPr>
            <p:ph type="title"/>
          </p:nvPr>
        </p:nvSpPr>
        <p:spPr>
          <a:xfrm>
            <a:off x="2592925" y="624110"/>
            <a:ext cx="8911687" cy="1509490"/>
          </a:xfrm>
        </p:spPr>
        <p:txBody>
          <a:bodyPr>
            <a:normAutofit/>
          </a:bodyPr>
          <a:lstStyle/>
          <a:p>
            <a:r>
              <a:rPr lang="en-US" sz="4400" b="1" i="0" dirty="0">
                <a:solidFill>
                  <a:srgbClr val="000000"/>
                </a:solidFill>
                <a:effectLst/>
                <a:latin typeface="Angsana New" panose="02020603050405020304" pitchFamily="18" charset="-34"/>
                <a:cs typeface="Angsana New" panose="02020603050405020304" pitchFamily="18" charset="-34"/>
              </a:rPr>
              <a:t>Amazon’s Opportunities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448F56EF-CFCB-4899-8E50-07FC47FEDC74}"/>
              </a:ext>
            </a:extLst>
          </p:cNvPr>
          <p:cNvSpPr>
            <a:spLocks noGrp="1"/>
          </p:cNvSpPr>
          <p:nvPr>
            <p:ph idx="1"/>
          </p:nvPr>
        </p:nvSpPr>
        <p:spPr>
          <a:xfrm>
            <a:off x="2589212" y="2604406"/>
            <a:ext cx="8915400" cy="3861707"/>
          </a:xfrm>
        </p:spPr>
        <p:txBody>
          <a:bodyPr>
            <a:normAutofit fontScale="92500" lnSpcReduction="20000"/>
          </a:bodyPr>
          <a:lstStyle/>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Expansion</a:t>
            </a:r>
            <a:r>
              <a:rPr lang="en-US" sz="2800" b="0" i="0" dirty="0">
                <a:solidFill>
                  <a:srgbClr val="000000"/>
                </a:solidFill>
                <a:effectLst/>
                <a:latin typeface="Angsana New" panose="02020603050405020304" pitchFamily="18" charset="-34"/>
                <a:cs typeface="Angsana New" panose="02020603050405020304" pitchFamily="18" charset="-34"/>
              </a:rPr>
              <a:t>: Amazon can expand its operations in developing countries;</a:t>
            </a:r>
          </a:p>
          <a:p>
            <a:pPr algn="just" rtl="0">
              <a:buFont typeface="Arial" panose="020B0604020202020204" pitchFamily="34" charset="0"/>
              <a:buChar char="•"/>
            </a:pPr>
            <a:endParaRPr lang="en-US" sz="2800" b="0" i="0" dirty="0">
              <a:solidFill>
                <a:srgbClr val="000000"/>
              </a:solidFill>
              <a:effectLst/>
              <a:latin typeface="Angsana New" panose="02020603050405020304" pitchFamily="18" charset="-34"/>
              <a:cs typeface="Angsana New" panose="02020603050405020304" pitchFamily="18" charset="-34"/>
            </a:endParaRP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Physical stores</a:t>
            </a:r>
            <a:r>
              <a:rPr lang="en-US" sz="2800" b="0" i="0" dirty="0">
                <a:solidFill>
                  <a:srgbClr val="000000"/>
                </a:solidFill>
                <a:effectLst/>
                <a:latin typeface="Angsana New" panose="02020603050405020304" pitchFamily="18" charset="-34"/>
                <a:cs typeface="Angsana New" panose="02020603050405020304" pitchFamily="18" charset="-34"/>
              </a:rPr>
              <a:t>: More brick-and-mortar operations may engage customers and compete more strongly against box retailers;</a:t>
            </a:r>
          </a:p>
          <a:p>
            <a:pPr algn="just" rtl="0">
              <a:buFont typeface="Arial" panose="020B0604020202020204" pitchFamily="34" charset="0"/>
              <a:buChar char="•"/>
            </a:pPr>
            <a:endParaRPr lang="en-US" sz="2800" b="0" i="0" dirty="0">
              <a:solidFill>
                <a:srgbClr val="000000"/>
              </a:solidFill>
              <a:effectLst/>
              <a:latin typeface="Angsana New" panose="02020603050405020304" pitchFamily="18" charset="-34"/>
              <a:cs typeface="Angsana New" panose="02020603050405020304" pitchFamily="18" charset="-34"/>
            </a:endParaRP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Acquisitions</a:t>
            </a:r>
            <a:r>
              <a:rPr lang="en-US" sz="2800" b="0" i="0" dirty="0">
                <a:solidFill>
                  <a:srgbClr val="000000"/>
                </a:solidFill>
                <a:effectLst/>
                <a:latin typeface="Angsana New" panose="02020603050405020304" pitchFamily="18" charset="-34"/>
                <a:cs typeface="Angsana New" panose="02020603050405020304" pitchFamily="18" charset="-34"/>
              </a:rPr>
              <a:t>: Amazon has made some big purchases, such as Zappos, and that can increase market share and reduce competition.</a:t>
            </a:r>
          </a:p>
          <a:p>
            <a:endParaRPr lang="fa-IR" dirty="0"/>
          </a:p>
        </p:txBody>
      </p:sp>
    </p:spTree>
    <p:extLst>
      <p:ext uri="{BB962C8B-B14F-4D97-AF65-F5344CB8AC3E}">
        <p14:creationId xmlns:p14="http://schemas.microsoft.com/office/powerpoint/2010/main" val="1592842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7BD9A-D220-4BD0-BC79-0E5722EBF0A5}"/>
              </a:ext>
            </a:extLst>
          </p:cNvPr>
          <p:cNvSpPr>
            <a:spLocks noGrp="1"/>
          </p:cNvSpPr>
          <p:nvPr>
            <p:ph type="title"/>
          </p:nvPr>
        </p:nvSpPr>
        <p:spPr/>
        <p:txBody>
          <a:bodyPr>
            <a:normAutofit fontScale="90000"/>
          </a:bodyPr>
          <a:lstStyle/>
          <a:p>
            <a:r>
              <a:rPr lang="en-US" sz="4900" b="1" i="0" dirty="0">
                <a:solidFill>
                  <a:srgbClr val="000000"/>
                </a:solidFill>
                <a:effectLst/>
                <a:latin typeface="Angsana New" panose="02020603050405020304" pitchFamily="18" charset="-34"/>
                <a:cs typeface="Angsana New" panose="02020603050405020304" pitchFamily="18" charset="-34"/>
              </a:rPr>
              <a:t>Amazon’s Threats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57BD83FA-28AC-4C41-B1D1-C7E2F8DF37F6}"/>
              </a:ext>
            </a:extLst>
          </p:cNvPr>
          <p:cNvSpPr>
            <a:spLocks noGrp="1"/>
          </p:cNvSpPr>
          <p:nvPr>
            <p:ph idx="1"/>
          </p:nvPr>
        </p:nvSpPr>
        <p:spPr>
          <a:xfrm>
            <a:off x="2589212" y="1551215"/>
            <a:ext cx="8915400" cy="5053692"/>
          </a:xfrm>
        </p:spPr>
        <p:txBody>
          <a:bodyPr>
            <a:normAutofit fontScale="77500" lnSpcReduction="20000"/>
          </a:bodyPr>
          <a:lstStyle/>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Regulations</a:t>
            </a:r>
            <a:r>
              <a:rPr lang="en-US" sz="2800" b="0" i="0" dirty="0">
                <a:solidFill>
                  <a:srgbClr val="000000"/>
                </a:solidFill>
                <a:effectLst/>
                <a:latin typeface="Angsana New" panose="02020603050405020304" pitchFamily="18" charset="-34"/>
                <a:cs typeface="Angsana New" panose="02020603050405020304" pitchFamily="18" charset="-34"/>
              </a:rPr>
              <a:t>: Some government regulations can threaten Amazon distribution inside some countries;</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Exploitative labor</a:t>
            </a:r>
            <a:r>
              <a:rPr lang="en-US" sz="2800" b="0" i="0" dirty="0">
                <a:solidFill>
                  <a:srgbClr val="000000"/>
                </a:solidFill>
                <a:effectLst/>
                <a:latin typeface="Angsana New" panose="02020603050405020304" pitchFamily="18" charset="-34"/>
                <a:cs typeface="Angsana New" panose="02020603050405020304" pitchFamily="18" charset="-34"/>
              </a:rPr>
              <a:t>: Amazon faced scrutiny from the U.S. for allegedly maintaining partnerships with sources associated with human rights abuses;</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Cybercrime</a:t>
            </a:r>
            <a:r>
              <a:rPr lang="en-US" sz="2800" b="0" i="0" dirty="0">
                <a:solidFill>
                  <a:srgbClr val="000000"/>
                </a:solidFill>
                <a:effectLst/>
                <a:latin typeface="Angsana New" panose="02020603050405020304" pitchFamily="18" charset="-34"/>
                <a:cs typeface="Angsana New" panose="02020603050405020304" pitchFamily="18" charset="-34"/>
              </a:rPr>
              <a:t>: It can threaten the security of the platform and its users;</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Competition</a:t>
            </a:r>
            <a:r>
              <a:rPr lang="en-US" sz="2800" b="0" i="0" dirty="0">
                <a:solidFill>
                  <a:srgbClr val="000000"/>
                </a:solidFill>
                <a:effectLst/>
                <a:latin typeface="Angsana New" panose="02020603050405020304" pitchFamily="18" charset="-34"/>
                <a:cs typeface="Angsana New" panose="02020603050405020304" pitchFamily="18" charset="-34"/>
              </a:rPr>
              <a:t>: In addition to big retail companies, Amazon also faces strong competitors in video streaming services, such as Netflix, Apple TV+, HBO Max, Hulu, Disney+, etc.;</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Recession</a:t>
            </a:r>
            <a:r>
              <a:rPr lang="en-US" sz="2800" b="0" i="0" dirty="0">
                <a:solidFill>
                  <a:srgbClr val="000000"/>
                </a:solidFill>
                <a:effectLst/>
                <a:latin typeface="Angsana New" panose="02020603050405020304" pitchFamily="18" charset="-34"/>
                <a:cs typeface="Angsana New" panose="02020603050405020304" pitchFamily="18" charset="-34"/>
              </a:rPr>
              <a:t>: Online stores are not immune to economic recession, and uncertainty can impact Amazon’s sales;</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Fake reviews</a:t>
            </a:r>
            <a:r>
              <a:rPr lang="en-US" sz="2800" b="0" i="0" dirty="0">
                <a:solidFill>
                  <a:srgbClr val="000000"/>
                </a:solidFill>
                <a:effectLst/>
                <a:latin typeface="Angsana New" panose="02020603050405020304" pitchFamily="18" charset="-34"/>
                <a:cs typeface="Angsana New" panose="02020603050405020304" pitchFamily="18" charset="-34"/>
              </a:rPr>
              <a:t>: Customers rely on reviews to make purchases, and the company has already deleted thousands of fake reviews from its platform.</a:t>
            </a:r>
          </a:p>
          <a:p>
            <a:endParaRPr lang="fa-IR" dirty="0"/>
          </a:p>
        </p:txBody>
      </p:sp>
    </p:spTree>
    <p:extLst>
      <p:ext uri="{BB962C8B-B14F-4D97-AF65-F5344CB8AC3E}">
        <p14:creationId xmlns:p14="http://schemas.microsoft.com/office/powerpoint/2010/main" val="153843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ACFB3-308C-410F-9852-BF7D00E890E8}"/>
              </a:ext>
            </a:extLst>
          </p:cNvPr>
          <p:cNvSpPr>
            <a:spLocks noGrp="1"/>
          </p:cNvSpPr>
          <p:nvPr>
            <p:ph type="title"/>
          </p:nvPr>
        </p:nvSpPr>
        <p:spPr>
          <a:xfrm>
            <a:off x="2592925" y="624110"/>
            <a:ext cx="8911687" cy="1509490"/>
          </a:xfrm>
        </p:spPr>
        <p:txBody>
          <a:bodyPr>
            <a:normAutofit/>
          </a:bodyPr>
          <a:lstStyle/>
          <a:p>
            <a:r>
              <a:rPr lang="en-US" sz="4400" b="1" i="0" dirty="0">
                <a:solidFill>
                  <a:srgbClr val="000000"/>
                </a:solidFill>
                <a:effectLst/>
                <a:latin typeface="Angsana New" panose="02020603050405020304" pitchFamily="18" charset="-34"/>
                <a:cs typeface="Angsana New" panose="02020603050405020304" pitchFamily="18" charset="-34"/>
              </a:rPr>
              <a:t>Conclusion</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65AFCB4A-BF10-4B7F-B111-06BE234E4036}"/>
              </a:ext>
            </a:extLst>
          </p:cNvPr>
          <p:cNvSpPr>
            <a:spLocks noGrp="1"/>
          </p:cNvSpPr>
          <p:nvPr>
            <p:ph idx="1"/>
          </p:nvPr>
        </p:nvSpPr>
        <p:spPr>
          <a:xfrm>
            <a:off x="2585499" y="2664278"/>
            <a:ext cx="8915400" cy="3777622"/>
          </a:xfrm>
        </p:spPr>
        <p:txBody>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It can be said that Amazon is the face of the current market — global, digital, and constantly expanding. It is an increasingly productive brand, which adapts quickly to new demands, in a fast, effective and original way. For this reason, for now, even though it faces competition on all its fronts, individually, its corporate umbrella remains unparalleled and, therefore, must remain in the lead, for years to come.</a:t>
            </a:r>
          </a:p>
          <a:p>
            <a:endParaRPr lang="fa-IR" dirty="0"/>
          </a:p>
        </p:txBody>
      </p:sp>
    </p:spTree>
    <p:extLst>
      <p:ext uri="{BB962C8B-B14F-4D97-AF65-F5344CB8AC3E}">
        <p14:creationId xmlns:p14="http://schemas.microsoft.com/office/powerpoint/2010/main" val="2553129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10D71-DFDB-4F7A-A9C1-61AACBD58564}"/>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Amazon’s Mission Statement</a:t>
            </a:r>
            <a:r>
              <a:rPr lang="en-US" b="1" i="0" dirty="0">
                <a:solidFill>
                  <a:srgbClr val="000000"/>
                </a:solidFill>
                <a:effectLst/>
                <a:latin typeface="Raleway" panose="020B0604020202020204" pitchFamily="2" charset="0"/>
              </a:rPr>
              <a:t/>
            </a:r>
            <a:br>
              <a:rPr lang="en-US" b="1" i="0" dirty="0">
                <a:solidFill>
                  <a:srgbClr val="000000"/>
                </a:solidFill>
                <a:effectLst/>
                <a:latin typeface="Raleway" panose="020B0604020202020204" pitchFamily="2" charset="0"/>
              </a:rPr>
            </a:br>
            <a:endParaRPr lang="fa-IR" dirty="0"/>
          </a:p>
        </p:txBody>
      </p:sp>
      <p:sp>
        <p:nvSpPr>
          <p:cNvPr id="3" name="Content Placeholder 2">
            <a:extLst>
              <a:ext uri="{FF2B5EF4-FFF2-40B4-BE49-F238E27FC236}">
                <a16:creationId xmlns:a16="http://schemas.microsoft.com/office/drawing/2014/main" id="{2EDF5CA4-8339-43AD-A626-A8E66E694B12}"/>
              </a:ext>
            </a:extLst>
          </p:cNvPr>
          <p:cNvSpPr>
            <a:spLocks noGrp="1"/>
          </p:cNvSpPr>
          <p:nvPr>
            <p:ph idx="1"/>
          </p:nvPr>
        </p:nvSpPr>
        <p:spPr/>
        <p:txBody>
          <a:bodyPr/>
          <a:lstStyle/>
          <a:p>
            <a:pPr lvl="1" algn="just" rtl="0"/>
            <a:r>
              <a:rPr lang="en-US" sz="2600" b="0" i="0" u="none" strike="noStrike" dirty="0">
                <a:solidFill>
                  <a:srgbClr val="29B6F6"/>
                </a:solidFill>
                <a:effectLst/>
                <a:latin typeface="Open Sans" panose="020B0606030504020204" pitchFamily="34" charset="0"/>
                <a:hlinkClick r:id="rId2"/>
              </a:rPr>
              <a:t>Amazon is guided by four principles</a:t>
            </a:r>
            <a:r>
              <a:rPr lang="en-US" sz="2600" b="0" i="0" dirty="0">
                <a:solidFill>
                  <a:srgbClr val="000000"/>
                </a:solidFill>
                <a:effectLst/>
                <a:latin typeface="Open Sans" panose="020B0606030504020204" pitchFamily="34" charset="0"/>
              </a:rPr>
              <a:t>: customer obsession rather than competitor focus, passion for invention, commitment to operational excellence, and long-term thinking. Amazon strives to be Earth’s most customer-centric company, Earth’s best employer, and Earth’s safest place to work.</a:t>
            </a:r>
          </a:p>
          <a:p>
            <a:endParaRPr lang="fa-IR" dirty="0"/>
          </a:p>
        </p:txBody>
      </p:sp>
    </p:spTree>
    <p:extLst>
      <p:ext uri="{BB962C8B-B14F-4D97-AF65-F5344CB8AC3E}">
        <p14:creationId xmlns:p14="http://schemas.microsoft.com/office/powerpoint/2010/main" val="285731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0CF9A-4F95-42EA-AF97-547BDAD7056D}"/>
              </a:ext>
            </a:extLst>
          </p:cNvPr>
          <p:cNvSpPr>
            <a:spLocks noGrp="1"/>
          </p:cNvSpPr>
          <p:nvPr>
            <p:ph type="title"/>
          </p:nvPr>
        </p:nvSpPr>
        <p:spPr/>
        <p:txBody>
          <a:bodyPr>
            <a:normAutofit fontScale="90000"/>
          </a:bodyPr>
          <a:lstStyle/>
          <a:p>
            <a:r>
              <a:rPr lang="en-US" sz="4400" b="1" i="0" dirty="0">
                <a:solidFill>
                  <a:srgbClr val="000000"/>
                </a:solidFill>
                <a:effectLst/>
                <a:latin typeface="Angsana New" panose="02020603050405020304" pitchFamily="18" charset="-34"/>
                <a:cs typeface="Angsana New" panose="02020603050405020304" pitchFamily="18" charset="-34"/>
              </a:rPr>
              <a:t>How Amazon makes money</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sp>
        <p:nvSpPr>
          <p:cNvPr id="3" name="Content Placeholder 2">
            <a:extLst>
              <a:ext uri="{FF2B5EF4-FFF2-40B4-BE49-F238E27FC236}">
                <a16:creationId xmlns:a16="http://schemas.microsoft.com/office/drawing/2014/main" id="{A063B993-EEAD-40DD-A78F-41C0296FA9AD}"/>
              </a:ext>
            </a:extLst>
          </p:cNvPr>
          <p:cNvSpPr>
            <a:spLocks noGrp="1"/>
          </p:cNvSpPr>
          <p:nvPr>
            <p:ph idx="1"/>
          </p:nvPr>
        </p:nvSpPr>
        <p:spPr>
          <a:xfrm>
            <a:off x="2589212" y="1698171"/>
            <a:ext cx="8915400" cy="5021035"/>
          </a:xfrm>
        </p:spPr>
        <p:txBody>
          <a:bodyPr>
            <a:normAutofit fontScale="92500" lnSpcReduction="20000"/>
          </a:bodyPr>
          <a:lstStyle/>
          <a:p>
            <a:pPr algn="just" rtl="0"/>
            <a:r>
              <a:rPr lang="en-US" sz="2800" b="0" i="0" dirty="0">
                <a:solidFill>
                  <a:srgbClr val="000000"/>
                </a:solidFill>
                <a:effectLst/>
                <a:latin typeface="Angsana New" panose="02020603050405020304" pitchFamily="18" charset="-34"/>
                <a:cs typeface="Angsana New" panose="02020603050405020304" pitchFamily="18" charset="-34"/>
              </a:rPr>
              <a:t>To understand how Amazon makes money, we need to take a look at each of the different operations that are under this big corporate umbrella. They are:</a:t>
            </a:r>
            <a:endParaRPr lang="fa-IR" sz="2800" b="0" i="0" dirty="0">
              <a:solidFill>
                <a:srgbClr val="000000"/>
              </a:solidFill>
              <a:effectLst/>
              <a:latin typeface="Angsana New" panose="02020603050405020304" pitchFamily="18" charset="-34"/>
            </a:endParaRPr>
          </a:p>
          <a:p>
            <a:pPr algn="just" rtl="0"/>
            <a:endParaRPr lang="fa-IR" sz="2800" dirty="0">
              <a:solidFill>
                <a:srgbClr val="000000"/>
              </a:solidFill>
              <a:latin typeface="Angsana New" panose="02020603050405020304" pitchFamily="18" charset="-34"/>
            </a:endParaRP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Amazon Marketplace</a:t>
            </a:r>
            <a:r>
              <a:rPr lang="en-US" sz="2800" b="0" i="0" dirty="0">
                <a:solidFill>
                  <a:srgbClr val="000000"/>
                </a:solidFill>
                <a:effectLst/>
                <a:latin typeface="Angsana New" panose="02020603050405020304" pitchFamily="18" charset="-34"/>
                <a:cs typeface="Angsana New" panose="02020603050405020304" pitchFamily="18" charset="-34"/>
              </a:rPr>
              <a:t>: The company’s first revenue stream, Amazon.com accounts for more than 50% of the income. Basically, Amazon asks for a fee from its sellers to promote and advertise their products;</a:t>
            </a: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Amazon Prime</a:t>
            </a:r>
            <a:r>
              <a:rPr lang="en-US" sz="2800" b="0" i="0" dirty="0">
                <a:solidFill>
                  <a:srgbClr val="000000"/>
                </a:solidFill>
                <a:effectLst/>
                <a:latin typeface="Angsana New" panose="02020603050405020304" pitchFamily="18" charset="-34"/>
                <a:cs typeface="Angsana New" panose="02020603050405020304" pitchFamily="18" charset="-34"/>
              </a:rPr>
              <a:t>: It is Amazon’s subscription business model and has been vital to the brand’s growth. In exchange for a monthly fee, subscribers have access to the platform’s video and music streaming catalog, free two-day shipping, unlimited photo storage, etc.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2"/>
              </a:rPr>
              <a:t>Prime currently has more than 150 million members</a:t>
            </a:r>
            <a:r>
              <a:rPr lang="en-US" sz="2800" b="0" i="0" dirty="0">
                <a:solidFill>
                  <a:srgbClr val="000000"/>
                </a:solidFill>
                <a:effectLst/>
                <a:latin typeface="Angsana New" panose="02020603050405020304" pitchFamily="18" charset="-34"/>
                <a:cs typeface="Angsana New" panose="02020603050405020304" pitchFamily="18" charset="-34"/>
              </a:rPr>
              <a:t>;</a:t>
            </a:r>
          </a:p>
          <a:p>
            <a:endParaRPr lang="fa-IR" dirty="0"/>
          </a:p>
        </p:txBody>
      </p:sp>
    </p:spTree>
    <p:extLst>
      <p:ext uri="{BB962C8B-B14F-4D97-AF65-F5344CB8AC3E}">
        <p14:creationId xmlns:p14="http://schemas.microsoft.com/office/powerpoint/2010/main" val="4027720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13270F-0A05-41FA-9308-ECA6D221DCA7}"/>
              </a:ext>
            </a:extLst>
          </p:cNvPr>
          <p:cNvSpPr>
            <a:spLocks noGrp="1"/>
          </p:cNvSpPr>
          <p:nvPr>
            <p:ph idx="1"/>
          </p:nvPr>
        </p:nvSpPr>
        <p:spPr>
          <a:xfrm>
            <a:off x="2589212" y="865414"/>
            <a:ext cx="8915400" cy="5045808"/>
          </a:xfrm>
        </p:spPr>
        <p:txBody>
          <a:bodyPr>
            <a:normAutofit fontScale="85000" lnSpcReduction="10000"/>
          </a:bodyPr>
          <a:lstStyle/>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Amazon Web Services</a:t>
            </a:r>
            <a:r>
              <a:rPr lang="en-US" sz="2800" b="0" i="0" dirty="0">
                <a:solidFill>
                  <a:srgbClr val="000000"/>
                </a:solidFill>
                <a:effectLst/>
                <a:latin typeface="Angsana New" panose="02020603050405020304" pitchFamily="18" charset="-34"/>
                <a:cs typeface="Angsana New" panose="02020603050405020304" pitchFamily="18" charset="-34"/>
              </a:rPr>
              <a:t>: It is a low-cost complete IT structure platform, whose services are contracted by companies, organizations, and institutions around the world. It’s not the main source of revenue, but it is certainly the most profitable one;</a:t>
            </a:r>
          </a:p>
          <a:p>
            <a:pPr algn="just" rtl="0">
              <a:buFont typeface="Arial" panose="020B0604020202020204" pitchFamily="34" charset="0"/>
              <a:buChar char="•"/>
            </a:pPr>
            <a:endParaRPr lang="en-US" sz="2800" dirty="0">
              <a:solidFill>
                <a:srgbClr val="000000"/>
              </a:solidFill>
              <a:latin typeface="Angsana New" panose="02020603050405020304" pitchFamily="18" charset="-34"/>
              <a:cs typeface="Angsana New" panose="02020603050405020304" pitchFamily="18" charset="-34"/>
            </a:endParaRPr>
          </a:p>
          <a:p>
            <a:pPr algn="just" rtl="0">
              <a:buFont typeface="Arial" panose="020B0604020202020204" pitchFamily="34" charset="0"/>
              <a:buChar char="•"/>
            </a:pPr>
            <a:endParaRPr lang="en-US" sz="2800" b="0" i="0" dirty="0">
              <a:solidFill>
                <a:srgbClr val="000000"/>
              </a:solidFill>
              <a:effectLst/>
              <a:latin typeface="Angsana New" panose="02020603050405020304" pitchFamily="18" charset="-34"/>
              <a:cs typeface="Angsana New" panose="02020603050405020304" pitchFamily="18" charset="-34"/>
            </a:endParaRP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Amazon Kindle</a:t>
            </a:r>
            <a:r>
              <a:rPr lang="en-US" sz="2800" b="0" i="0" dirty="0">
                <a:solidFill>
                  <a:srgbClr val="000000"/>
                </a:solidFill>
                <a:effectLst/>
                <a:latin typeface="Angsana New" panose="02020603050405020304" pitchFamily="18" charset="-34"/>
                <a:cs typeface="Angsana New" panose="02020603050405020304" pitchFamily="18" charset="-34"/>
              </a:rPr>
              <a:t>: It is Amazon’s e-reading service, where users can buy, browse and download books, magazines, and newspapers, that are available at </a:t>
            </a:r>
            <a:r>
              <a:rPr lang="en-US" sz="2800" b="0" i="0" u="none" strike="noStrike" dirty="0">
                <a:solidFill>
                  <a:srgbClr val="29B6F6"/>
                </a:solidFill>
                <a:effectLst/>
                <a:latin typeface="Angsana New" panose="02020603050405020304" pitchFamily="18" charset="-34"/>
                <a:cs typeface="Angsana New" panose="02020603050405020304" pitchFamily="18" charset="-34"/>
                <a:hlinkClick r:id="rId2"/>
              </a:rPr>
              <a:t>Kindle Store</a:t>
            </a:r>
            <a:r>
              <a:rPr lang="en-US" sz="2800" b="0" i="0" dirty="0">
                <a:solidFill>
                  <a:srgbClr val="000000"/>
                </a:solidFill>
                <a:effectLst/>
                <a:latin typeface="Angsana New" panose="02020603050405020304" pitchFamily="18" charset="-34"/>
                <a:cs typeface="Angsana New" panose="02020603050405020304" pitchFamily="18" charset="-34"/>
              </a:rPr>
              <a:t>. Amazon doesn’t make much money from Kindle itself, but by attracting traffic to the Prime membership plan. Besides, the platform allows independent authors to publish their info-products and e-books, charging something between 30 to 70% of royalty fees from the sales;</a:t>
            </a:r>
          </a:p>
          <a:p>
            <a:endParaRPr lang="fa-IR" dirty="0"/>
          </a:p>
        </p:txBody>
      </p:sp>
    </p:spTree>
    <p:extLst>
      <p:ext uri="{BB962C8B-B14F-4D97-AF65-F5344CB8AC3E}">
        <p14:creationId xmlns:p14="http://schemas.microsoft.com/office/powerpoint/2010/main" val="3103444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AFCCE0-FBE5-4FDE-AED6-279005B44C4B}"/>
              </a:ext>
            </a:extLst>
          </p:cNvPr>
          <p:cNvSpPr>
            <a:spLocks noGrp="1"/>
          </p:cNvSpPr>
          <p:nvPr>
            <p:ph idx="1"/>
          </p:nvPr>
        </p:nvSpPr>
        <p:spPr>
          <a:xfrm>
            <a:off x="2589212" y="849086"/>
            <a:ext cx="8915400" cy="5062136"/>
          </a:xfrm>
        </p:spPr>
        <p:txBody>
          <a:bodyPr/>
          <a:lstStyle/>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Amazon Patents</a:t>
            </a:r>
            <a:r>
              <a:rPr lang="en-US" sz="2800" b="0" i="0" dirty="0">
                <a:solidFill>
                  <a:srgbClr val="000000"/>
                </a:solidFill>
                <a:effectLst/>
                <a:latin typeface="Angsana New" panose="02020603050405020304" pitchFamily="18" charset="-34"/>
                <a:cs typeface="Angsana New" panose="02020603050405020304" pitchFamily="18" charset="-34"/>
              </a:rPr>
              <a:t>: The company has more than 1,000 patents, several of which are licensed by other companies;</a:t>
            </a:r>
          </a:p>
          <a:p>
            <a:pPr algn="just" rtl="0">
              <a:buFont typeface="Arial" panose="020B0604020202020204" pitchFamily="34" charset="0"/>
              <a:buChar char="•"/>
            </a:pPr>
            <a:endParaRPr lang="en-US" sz="2800" dirty="0">
              <a:solidFill>
                <a:srgbClr val="000000"/>
              </a:solidFill>
              <a:latin typeface="Angsana New" panose="02020603050405020304" pitchFamily="18" charset="-34"/>
              <a:cs typeface="Angsana New" panose="02020603050405020304" pitchFamily="18" charset="-34"/>
            </a:endParaRPr>
          </a:p>
          <a:p>
            <a:pPr algn="just" rtl="0">
              <a:buFont typeface="Arial" panose="020B0604020202020204" pitchFamily="34" charset="0"/>
              <a:buChar char="•"/>
            </a:pPr>
            <a:endParaRPr lang="en-US" sz="2800" b="0" i="0" dirty="0">
              <a:solidFill>
                <a:srgbClr val="000000"/>
              </a:solidFill>
              <a:effectLst/>
              <a:latin typeface="Angsana New" panose="02020603050405020304" pitchFamily="18" charset="-34"/>
              <a:cs typeface="Angsana New" panose="02020603050405020304" pitchFamily="18" charset="-34"/>
            </a:endParaRPr>
          </a:p>
          <a:p>
            <a:pPr algn="just" rtl="0">
              <a:buFont typeface="Arial" panose="020B0604020202020204" pitchFamily="34" charset="0"/>
              <a:buChar char="•"/>
            </a:pPr>
            <a:r>
              <a:rPr lang="en-US" sz="2800" b="1" i="0" dirty="0">
                <a:solidFill>
                  <a:srgbClr val="000000"/>
                </a:solidFill>
                <a:effectLst/>
                <a:latin typeface="Angsana New" panose="02020603050405020304" pitchFamily="18" charset="-34"/>
                <a:cs typeface="Angsana New" panose="02020603050405020304" pitchFamily="18" charset="-34"/>
              </a:rPr>
              <a:t>Amazon Advertising</a:t>
            </a:r>
            <a:r>
              <a:rPr lang="en-US" sz="2800" b="0" i="0" dirty="0">
                <a:solidFill>
                  <a:srgbClr val="000000"/>
                </a:solidFill>
                <a:effectLst/>
                <a:latin typeface="Angsana New" panose="02020603050405020304" pitchFamily="18" charset="-34"/>
                <a:cs typeface="Angsana New" panose="02020603050405020304" pitchFamily="18" charset="-34"/>
              </a:rPr>
              <a:t>: Amazon Ad platform offers sponsored ads and videos. It is a very efficient marketing channel, since the audience that accesses the platform is already there with the intention to buy something.</a:t>
            </a:r>
          </a:p>
          <a:p>
            <a:endParaRPr lang="fa-IR" dirty="0"/>
          </a:p>
        </p:txBody>
      </p:sp>
    </p:spTree>
    <p:extLst>
      <p:ext uri="{BB962C8B-B14F-4D97-AF65-F5344CB8AC3E}">
        <p14:creationId xmlns:p14="http://schemas.microsoft.com/office/powerpoint/2010/main" val="68895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47567-17A7-41DA-812B-DAFCA1592A61}"/>
              </a:ext>
            </a:extLst>
          </p:cNvPr>
          <p:cNvSpPr>
            <a:spLocks noGrp="1"/>
          </p:cNvSpPr>
          <p:nvPr>
            <p:ph type="title"/>
          </p:nvPr>
        </p:nvSpPr>
        <p:spPr>
          <a:xfrm>
            <a:off x="1743839" y="101596"/>
            <a:ext cx="8911687" cy="1280890"/>
          </a:xfrm>
        </p:spPr>
        <p:txBody>
          <a:bodyPr>
            <a:normAutofit fontScale="90000"/>
          </a:bodyPr>
          <a:lstStyle/>
          <a:p>
            <a:r>
              <a:rPr lang="en-US" sz="4900" b="1" i="0" dirty="0">
                <a:solidFill>
                  <a:srgbClr val="000000"/>
                </a:solidFill>
                <a:effectLst/>
                <a:latin typeface="Angsana New" panose="02020603050405020304" pitchFamily="18" charset="-34"/>
                <a:cs typeface="Angsana New" panose="02020603050405020304" pitchFamily="18" charset="-34"/>
              </a:rPr>
              <a:t>Amazon’s Business Model Canvas</a:t>
            </a:r>
            <a:r>
              <a:rPr lang="en-US" b="1" i="0" dirty="0">
                <a:solidFill>
                  <a:srgbClr val="000000"/>
                </a:solidFill>
                <a:effectLst/>
                <a:latin typeface="Raleway" pitchFamily="2" charset="0"/>
              </a:rPr>
              <a:t/>
            </a:r>
            <a:br>
              <a:rPr lang="en-US" b="1" i="0" dirty="0">
                <a:solidFill>
                  <a:srgbClr val="000000"/>
                </a:solidFill>
                <a:effectLst/>
                <a:latin typeface="Raleway" pitchFamily="2" charset="0"/>
              </a:rPr>
            </a:br>
            <a:endParaRPr lang="fa-IR" dirty="0"/>
          </a:p>
        </p:txBody>
      </p:sp>
      <p:pic>
        <p:nvPicPr>
          <p:cNvPr id="56" name="Content Placeholder 55">
            <a:extLst>
              <a:ext uri="{FF2B5EF4-FFF2-40B4-BE49-F238E27FC236}">
                <a16:creationId xmlns:a16="http://schemas.microsoft.com/office/drawing/2014/main" id="{D4ECEA2D-3B06-422C-9DCA-E9A78BE8A3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1793" y="1249137"/>
            <a:ext cx="10523764" cy="5608864"/>
          </a:xfrm>
        </p:spPr>
      </p:pic>
    </p:spTree>
    <p:extLst>
      <p:ext uri="{BB962C8B-B14F-4D97-AF65-F5344CB8AC3E}">
        <p14:creationId xmlns:p14="http://schemas.microsoft.com/office/powerpoint/2010/main" val="391595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A52D6-380F-4692-BD9A-039EA6DEA5D8}"/>
              </a:ext>
            </a:extLst>
          </p:cNvPr>
          <p:cNvSpPr>
            <a:spLocks noGrp="1"/>
          </p:cNvSpPr>
          <p:nvPr>
            <p:ph type="title"/>
          </p:nvPr>
        </p:nvSpPr>
        <p:spPr>
          <a:xfrm>
            <a:off x="2592925" y="624110"/>
            <a:ext cx="8911687" cy="1441454"/>
          </a:xfrm>
        </p:spPr>
        <p:txBody>
          <a:bodyPr>
            <a:normAutofit/>
          </a:bodyPr>
          <a:lstStyle/>
          <a:p>
            <a:r>
              <a:rPr lang="en-US" sz="4400" b="0" i="0" dirty="0" smtClean="0">
                <a:solidFill>
                  <a:srgbClr val="30353D"/>
                </a:solidFill>
                <a:effectLst/>
                <a:latin typeface="Angsana New" panose="02020603050405020304" pitchFamily="18" charset="-34"/>
                <a:cs typeface="Angsana New" panose="02020603050405020304" pitchFamily="18" charset="-34"/>
              </a:rPr>
              <a:t>VALUE </a:t>
            </a:r>
            <a:r>
              <a:rPr lang="en-US" sz="4400" b="0" i="0" dirty="0">
                <a:solidFill>
                  <a:srgbClr val="30353D"/>
                </a:solidFill>
                <a:effectLst/>
                <a:latin typeface="Angsana New" panose="02020603050405020304" pitchFamily="18" charset="-34"/>
                <a:cs typeface="Angsana New" panose="02020603050405020304" pitchFamily="18" charset="-34"/>
              </a:rPr>
              <a:t>PROPOSITIONS</a:t>
            </a:r>
            <a:r>
              <a:rPr lang="en-US" b="0" i="0" dirty="0">
                <a:solidFill>
                  <a:srgbClr val="30353D"/>
                </a:solidFill>
                <a:effectLst/>
                <a:latin typeface="ProximaNova"/>
              </a:rPr>
              <a:t/>
            </a:r>
            <a:br>
              <a:rPr lang="en-US" b="0" i="0" dirty="0">
                <a:solidFill>
                  <a:srgbClr val="30353D"/>
                </a:solidFill>
                <a:effectLst/>
                <a:latin typeface="ProximaNova"/>
              </a:rPr>
            </a:br>
            <a:endParaRPr lang="fa-IR" dirty="0"/>
          </a:p>
        </p:txBody>
      </p:sp>
      <p:sp>
        <p:nvSpPr>
          <p:cNvPr id="3" name="Content Placeholder 2">
            <a:extLst>
              <a:ext uri="{FF2B5EF4-FFF2-40B4-BE49-F238E27FC236}">
                <a16:creationId xmlns:a16="http://schemas.microsoft.com/office/drawing/2014/main" id="{607A4CC0-08DE-447A-AB39-CE30B0BED04D}"/>
              </a:ext>
            </a:extLst>
          </p:cNvPr>
          <p:cNvSpPr>
            <a:spLocks noGrp="1"/>
          </p:cNvSpPr>
          <p:nvPr>
            <p:ph idx="1"/>
          </p:nvPr>
        </p:nvSpPr>
        <p:spPr>
          <a:xfrm>
            <a:off x="2589212" y="2133599"/>
            <a:ext cx="8915400" cy="4414157"/>
          </a:xfrm>
        </p:spPr>
        <p:txBody>
          <a:bodyPr>
            <a:normAutofit/>
          </a:bodyPr>
          <a:lstStyle/>
          <a:p>
            <a:pPr algn="just" rtl="0"/>
            <a:r>
              <a:rPr lang="en-US" sz="2800" b="0" i="0" dirty="0">
                <a:solidFill>
                  <a:srgbClr val="30353D"/>
                </a:solidFill>
                <a:effectLst/>
                <a:latin typeface="Angsana New" panose="02020603050405020304" pitchFamily="18" charset="-34"/>
                <a:cs typeface="Angsana New" panose="02020603050405020304" pitchFamily="18" charset="-34"/>
              </a:rPr>
              <a:t>For fast moving consumer goods, availability is key to the success of the company and a major value proposition. For supermarkets and retail chains, distribution partners are key if you want to provide your fast moving consumer goods to the market. Your advantage is that your products will be available to everyone, but the supermarket will drive down your price and resultantly your margins significantly.</a:t>
            </a:r>
            <a:endParaRPr lang="fa-IR" sz="2800" dirty="0">
              <a:latin typeface="Angsana New" panose="02020603050405020304" pitchFamily="18" charset="-34"/>
            </a:endParaRPr>
          </a:p>
        </p:txBody>
      </p:sp>
    </p:spTree>
    <p:extLst>
      <p:ext uri="{BB962C8B-B14F-4D97-AF65-F5344CB8AC3E}">
        <p14:creationId xmlns:p14="http://schemas.microsoft.com/office/powerpoint/2010/main" val="214814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952904-6C14-4DC9-9A16-33C86B109D26}"/>
              </a:ext>
            </a:extLst>
          </p:cNvPr>
          <p:cNvSpPr>
            <a:spLocks noGrp="1"/>
          </p:cNvSpPr>
          <p:nvPr>
            <p:ph idx="1"/>
          </p:nvPr>
        </p:nvSpPr>
        <p:spPr>
          <a:xfrm>
            <a:off x="2589212" y="898071"/>
            <a:ext cx="8915400" cy="5013151"/>
          </a:xfrm>
        </p:spPr>
        <p:txBody>
          <a:bodyPr/>
          <a:lstStyle/>
          <a:p>
            <a:pPr algn="just" rtl="0"/>
            <a:r>
              <a:rPr lang="en-US" sz="2800" b="0" i="0" dirty="0">
                <a:solidFill>
                  <a:srgbClr val="30353D"/>
                </a:solidFill>
                <a:effectLst/>
                <a:latin typeface="Angsana New" panose="02020603050405020304" pitchFamily="18" charset="-34"/>
                <a:cs typeface="Angsana New" panose="02020603050405020304" pitchFamily="18" charset="-34"/>
              </a:rPr>
              <a:t>Technologies are advancing at a very high rate that increases their risk factor is well. However, if the technology forms a significant value proposition for your business, then you can take on a partner to share the risk and cost associated with the technology in question.</a:t>
            </a:r>
          </a:p>
          <a:p>
            <a:pPr algn="just" rtl="0"/>
            <a:r>
              <a:rPr lang="en-US" sz="2800" b="0" i="0" dirty="0">
                <a:solidFill>
                  <a:srgbClr val="30353D"/>
                </a:solidFill>
                <a:effectLst/>
                <a:latin typeface="Angsana New" panose="02020603050405020304" pitchFamily="18" charset="-34"/>
                <a:cs typeface="Angsana New" panose="02020603050405020304" pitchFamily="18" charset="-34"/>
              </a:rPr>
              <a:t>Focus on where you are creating value but consider that the rest can be outsourced if needed. The activities that are adding value to your value proposition must be outsourced very carefully because they are the ones that are key partnerships for your business.</a:t>
            </a:r>
          </a:p>
          <a:p>
            <a:endParaRPr lang="fa-IR" dirty="0"/>
          </a:p>
        </p:txBody>
      </p:sp>
    </p:spTree>
    <p:extLst>
      <p:ext uri="{BB962C8B-B14F-4D97-AF65-F5344CB8AC3E}">
        <p14:creationId xmlns:p14="http://schemas.microsoft.com/office/powerpoint/2010/main" val="1906820434"/>
      </p:ext>
    </p:extLst>
  </p:cSld>
  <p:clrMapOvr>
    <a:masterClrMapping/>
  </p:clrMapOvr>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129</TotalTime>
  <Words>1518</Words>
  <Application>Microsoft Office PowerPoint</Application>
  <PresentationFormat>Widescreen</PresentationFormat>
  <Paragraphs>102</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Angsana New</vt:lpstr>
      <vt:lpstr>Arial</vt:lpstr>
      <vt:lpstr>B Nazanin</vt:lpstr>
      <vt:lpstr>Century Gothic</vt:lpstr>
      <vt:lpstr>Open Sans</vt:lpstr>
      <vt:lpstr>ProximaNova</vt:lpstr>
      <vt:lpstr>Raleway</vt:lpstr>
      <vt:lpstr>Tahoma</vt:lpstr>
      <vt:lpstr>Wingdings 3</vt:lpstr>
      <vt:lpstr>Wisp</vt:lpstr>
      <vt:lpstr>DIGITAL TRANSFORMATION AND DATA MANAGEMENT Professor Bellini  </vt:lpstr>
      <vt:lpstr>Introduction</vt:lpstr>
      <vt:lpstr>Amazon’s Mission Statement </vt:lpstr>
      <vt:lpstr>How Amazon makes money </vt:lpstr>
      <vt:lpstr>PowerPoint Presentation</vt:lpstr>
      <vt:lpstr>PowerPoint Presentation</vt:lpstr>
      <vt:lpstr>Amazon’s Business Model Canvas </vt:lpstr>
      <vt:lpstr>VALUE PROPOSITIONS </vt:lpstr>
      <vt:lpstr>PowerPoint Presentation</vt:lpstr>
      <vt:lpstr>Amazon’s Customer Segments </vt:lpstr>
      <vt:lpstr>Amazon’s Value Propositions </vt:lpstr>
      <vt:lpstr>Amazon’s Channels </vt:lpstr>
      <vt:lpstr>Amazon’s Customer Relationships </vt:lpstr>
      <vt:lpstr>Amazon’s Revenue Streams </vt:lpstr>
      <vt:lpstr>Amazon’s Key Resources </vt:lpstr>
      <vt:lpstr>Amazon’s Key Activities </vt:lpstr>
      <vt:lpstr>Amazon’s Key Partners </vt:lpstr>
      <vt:lpstr>Amazon’s Cost Structure </vt:lpstr>
      <vt:lpstr>Amazon’s Competitors </vt:lpstr>
      <vt:lpstr>PowerPoint Presentation</vt:lpstr>
      <vt:lpstr>Amazon’s SWOT Analysis </vt:lpstr>
      <vt:lpstr>Amazon’s Strengths </vt:lpstr>
      <vt:lpstr>Amazon’s Weaknesses </vt:lpstr>
      <vt:lpstr>Amazon’s Opportunities </vt:lpstr>
      <vt:lpstr>Amazon’s Threats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Enterprice Communication Management Professor </dc:title>
  <dc:creator>falah neghad</dc:creator>
  <cp:lastModifiedBy>Moorche</cp:lastModifiedBy>
  <cp:revision>12</cp:revision>
  <dcterms:created xsi:type="dcterms:W3CDTF">2022-05-02T08:59:06Z</dcterms:created>
  <dcterms:modified xsi:type="dcterms:W3CDTF">2023-02-12T19:47:10Z</dcterms:modified>
</cp:coreProperties>
</file>