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6129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952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170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4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853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451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966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470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904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190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pPr/>
              <a:t>12/29/2022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93347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=""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=""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=""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=""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=""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=""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=""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=""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=""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12/29/2022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807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F1174801-1395-44C5-9B00-CCAC45C056E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96DFAFB-BCE1-4BEC-82FB-D574234DEF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="" xmlns:a16="http://schemas.microsoft.com/office/drawing/2014/main" id="{F99A87B6-0764-47AD-BF24-B54A16F944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C50E14B7-3770-407C-A359-030533E14B2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2" name="Freeform: Shape 14">
              <a:extLst>
                <a:ext uri="{FF2B5EF4-FFF2-40B4-BE49-F238E27FC236}">
                  <a16:creationId xmlns="" xmlns:a16="http://schemas.microsoft.com/office/drawing/2014/main" id="{4F5BFEC0-D7AC-4F30-9697-1A7804BE75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15">
              <a:extLst>
                <a:ext uri="{FF2B5EF4-FFF2-40B4-BE49-F238E27FC236}">
                  <a16:creationId xmlns="" xmlns:a16="http://schemas.microsoft.com/office/drawing/2014/main" id="{1D47A7E9-69C2-466A-8E0A-1E82502C74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16">
              <a:extLst>
                <a:ext uri="{FF2B5EF4-FFF2-40B4-BE49-F238E27FC236}">
                  <a16:creationId xmlns="" xmlns:a16="http://schemas.microsoft.com/office/drawing/2014/main" id="{37B64B2C-0074-40A5-AD7B-10234F3673D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="" xmlns:a16="http://schemas.microsoft.com/office/drawing/2014/main" id="{B4EAC4AF-90F7-4D5B-9D52-8B5CC855BC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FC772208-699E-460A-B31E-D49D3EFE3E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899AB563-7EE7-4EB1-A6C7-E885E47748D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2A4ABF96-0400-4F13-B053-5AB9AB2902D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3056988-5C89-85F0-7122-9CCC7C87E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4798447" cy="3155419"/>
          </a:xfrm>
        </p:spPr>
        <p:txBody>
          <a:bodyPr anchor="b">
            <a:normAutofit/>
          </a:bodyPr>
          <a:lstStyle/>
          <a:p>
            <a:pPr algn="l"/>
            <a:r>
              <a:rPr lang="en-US" sz="5400" dirty="0" smtClean="0"/>
              <a:t>META-Fitness</a:t>
            </a:r>
            <a:endParaRPr lang="el-GR" sz="5400" dirty="0"/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3CAFA447-E68B-BA48-09FD-43FA6B287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4798446" cy="2054306"/>
          </a:xfrm>
        </p:spPr>
        <p:txBody>
          <a:bodyPr anchor="t">
            <a:normAutofit fontScale="77500" lnSpcReduction="20000"/>
          </a:bodyPr>
          <a:lstStyle/>
          <a:p>
            <a:pPr algn="l"/>
            <a:r>
              <a:rPr lang="el-GR" sz="2200" dirty="0"/>
              <a:t>Εργασία στο πλαίσιο του μαθήματος Ψηφιακής Καινοτομίας και Επιχειρηματικότητας</a:t>
            </a:r>
          </a:p>
          <a:p>
            <a:pPr algn="l"/>
            <a:r>
              <a:rPr lang="el-GR" sz="2200" dirty="0" err="1"/>
              <a:t>Επιβλ</a:t>
            </a:r>
            <a:r>
              <a:rPr lang="el-GR" sz="2200" dirty="0"/>
              <a:t>. Καθηγητής: Ι. Χαραλαμπίδης</a:t>
            </a:r>
          </a:p>
          <a:p>
            <a:pPr algn="l"/>
            <a:r>
              <a:rPr lang="el-GR" sz="2200" dirty="0"/>
              <a:t>Κωνσταντοπούλου Αθανασία, 3212019105</a:t>
            </a:r>
          </a:p>
          <a:p>
            <a:pPr algn="l"/>
            <a:r>
              <a:rPr lang="el-GR" sz="2200" dirty="0" err="1"/>
              <a:t>Σαμόλη</a:t>
            </a:r>
            <a:r>
              <a:rPr lang="el-GR" sz="2200" dirty="0"/>
              <a:t> Μαρίνα, </a:t>
            </a:r>
            <a:r>
              <a:rPr lang="el-GR" sz="2200" dirty="0" smtClean="0"/>
              <a:t>3212017167</a:t>
            </a:r>
            <a:endParaRPr lang="en-US" sz="2200" dirty="0" smtClean="0"/>
          </a:p>
          <a:p>
            <a:pPr algn="l"/>
            <a:r>
              <a:rPr lang="el-GR" sz="2200" smtClean="0"/>
              <a:t>Χρήστος </a:t>
            </a:r>
            <a:r>
              <a:rPr lang="el-GR" sz="2200" dirty="0" err="1" smtClean="0"/>
              <a:t>Τσόρτας</a:t>
            </a:r>
            <a:r>
              <a:rPr lang="el-GR" sz="2200" dirty="0" smtClean="0"/>
              <a:t>, 3212017206</a:t>
            </a:r>
            <a:endParaRPr lang="el-GR" sz="2200" dirty="0"/>
          </a:p>
        </p:txBody>
      </p:sp>
      <p:pic>
        <p:nvPicPr>
          <p:cNvPr id="4" name="Picture 3" descr="Τριγωνικό αφηρημένο φόντο">
            <a:extLst>
              <a:ext uri="{FF2B5EF4-FFF2-40B4-BE49-F238E27FC236}">
                <a16:creationId xmlns="" xmlns:a16="http://schemas.microsoft.com/office/drawing/2014/main" id="{0B263352-2C94-2382-B53E-5AD24269AD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469" r="23230" b="-1"/>
          <a:stretch/>
        </p:blipFill>
        <p:spPr>
          <a:xfrm>
            <a:off x="5996628" y="10"/>
            <a:ext cx="6195372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="" xmlns:a16="http://schemas.microsoft.com/office/drawing/2014/main" id="{5C0E6139-8A19-4905-87E2-E547D7B7F1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937192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BC05FFBD-B86A-4BD3-A147-FA95CE03CF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EB69F8B1-78FB-4562-8A0D-8D29636755E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="" xmlns:a16="http://schemas.microsoft.com/office/drawing/2014/main" id="{EE8A2E90-75F0-4F59-AE03-FE737F410E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="" xmlns:a16="http://schemas.microsoft.com/office/drawing/2014/main" id="{291613E8-1172-4437-97E9-F15A295649C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="" xmlns:a16="http://schemas.microsoft.com/office/drawing/2014/main" id="{CE1404A3-DA0A-451F-80F9-341A4001020D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="" xmlns:a16="http://schemas.microsoft.com/office/drawing/2014/main" id="{6D9F30DE-11BA-476B-B25D-CED39DBB6A9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="" xmlns:a16="http://schemas.microsoft.com/office/drawing/2014/main" id="{253755C4-9D54-4D38-856A-7D1D31BC46F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="" xmlns:a16="http://schemas.microsoft.com/office/drawing/2014/main" id="{F2D176F7-5471-4C65-B496-F05544AF390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="" xmlns:a16="http://schemas.microsoft.com/office/drawing/2014/main" id="{E3541E62-142A-4078-8B35-723AF8B137C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="" xmlns:a16="http://schemas.microsoft.com/office/drawing/2014/main" id="{B2037584-8C21-4B8F-9EC5-5F978F32ED8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="" xmlns:a16="http://schemas.microsoft.com/office/drawing/2014/main" id="{318287BF-F368-4F91-A36C-A729B478EF0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="" xmlns:a16="http://schemas.microsoft.com/office/drawing/2014/main" id="{A54A80ED-1507-4424-AE0D-E8B52DAC010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22021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CB0A5AB6-5451-030E-FEC7-4F795ADD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55E735F6-EF52-869B-B82E-B55D03EC7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An electronic gym in which everyone, can engage in Personal Training</a:t>
            </a:r>
            <a:r>
              <a:rPr lang="el-GR" sz="2000" dirty="0"/>
              <a:t> </a:t>
            </a:r>
            <a:r>
              <a:rPr lang="en-US" sz="2000" dirty="0"/>
              <a:t>remotely. Through specially designed, innovative fitness programs, they are able to receive nutrition advice from an experienced dietician-nutritionist, obtain their personal nutritional plan, as well as choose combined packages of "smart" nutrition and exercise. It is also possible to purchase fitness equipment,</a:t>
            </a:r>
            <a:r>
              <a:rPr lang="el-GR" sz="2000" dirty="0"/>
              <a:t> </a:t>
            </a:r>
            <a:r>
              <a:rPr lang="en-US" sz="2000" dirty="0"/>
              <a:t> athletic women's clothing and slimming belts by choosing the "e-Fitness Products" service. Through the "Health &amp; Beauty" option, customers can read constantly new and updated articles on health, beauty and wellness, and nutritional advice </a:t>
            </a:r>
            <a:r>
              <a:rPr lang="en-US" sz="2000"/>
              <a:t>by doctors.</a:t>
            </a:r>
            <a:endParaRPr lang="el-GR" sz="2000" dirty="0"/>
          </a:p>
        </p:txBody>
      </p:sp>
    </p:spTree>
    <p:extLst>
      <p:ext uri="{BB962C8B-B14F-4D97-AF65-F5344CB8AC3E}">
        <p14:creationId xmlns="" xmlns:p14="http://schemas.microsoft.com/office/powerpoint/2010/main" val="2299240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8">
            <a:extLst>
              <a:ext uri="{FF2B5EF4-FFF2-40B4-BE49-F238E27FC236}">
                <a16:creationId xmlns="" xmlns:a16="http://schemas.microsoft.com/office/drawing/2014/main" id="{8651CFA9-6065-4243-AC48-858E359780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6" name="Rectangle 10">
            <a:extLst>
              <a:ext uri="{FF2B5EF4-FFF2-40B4-BE49-F238E27FC236}">
                <a16:creationId xmlns="" xmlns:a16="http://schemas.microsoft.com/office/drawing/2014/main" id="{37962AE0-6A1C-4B76-9D52-10E5E6D7D3B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67" name="Top left">
            <a:extLst>
              <a:ext uri="{FF2B5EF4-FFF2-40B4-BE49-F238E27FC236}">
                <a16:creationId xmlns="" xmlns:a16="http://schemas.microsoft.com/office/drawing/2014/main" id="{465E612B-616F-44E5-A649-F2B268BA35C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5425" y="-1543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1EC7E917-E00E-4F17-A6FD-C06E2A0E637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68" name="Freeform: Shape 14">
              <a:extLst>
                <a:ext uri="{FF2B5EF4-FFF2-40B4-BE49-F238E27FC236}">
                  <a16:creationId xmlns="" xmlns:a16="http://schemas.microsoft.com/office/drawing/2014/main" id="{5DC22FD5-AD33-49ED-BA45-6B1575AE9A3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3CE6B6BE-6BA0-4FA9-9357-11CF01DD73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Freeform: Shape 16">
              <a:extLst>
                <a:ext uri="{FF2B5EF4-FFF2-40B4-BE49-F238E27FC236}">
                  <a16:creationId xmlns="" xmlns:a16="http://schemas.microsoft.com/office/drawing/2014/main" id="{61E614B3-1BDA-44CE-95AD-B376131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Freeform: Shape 17">
              <a:extLst>
                <a:ext uri="{FF2B5EF4-FFF2-40B4-BE49-F238E27FC236}">
                  <a16:creationId xmlns="" xmlns:a16="http://schemas.microsoft.com/office/drawing/2014/main" id="{5314DAA0-3957-4D55-A6E3-D3E50D538EE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Freeform: Shape 18">
              <a:extLst>
                <a:ext uri="{FF2B5EF4-FFF2-40B4-BE49-F238E27FC236}">
                  <a16:creationId xmlns="" xmlns:a16="http://schemas.microsoft.com/office/drawing/2014/main" id="{CAF505DE-53C7-4F00-9B3B-FEF811F6D29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Freeform: Shape 19">
              <a:extLst>
                <a:ext uri="{FF2B5EF4-FFF2-40B4-BE49-F238E27FC236}">
                  <a16:creationId xmlns="" xmlns:a16="http://schemas.microsoft.com/office/drawing/2014/main" id="{98F8A569-D303-4FE8-8507-C7FA3E9055D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Freeform: Shape 20">
              <a:extLst>
                <a:ext uri="{FF2B5EF4-FFF2-40B4-BE49-F238E27FC236}">
                  <a16:creationId xmlns="" xmlns:a16="http://schemas.microsoft.com/office/drawing/2014/main" id="{E34BA33D-B77C-4F97-90ED-55051362CCA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F7D3F5E-CC1D-1E08-F9CB-70921BBA8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557191"/>
            <a:ext cx="9988166" cy="1667196"/>
          </a:xfrm>
        </p:spPr>
        <p:txBody>
          <a:bodyPr>
            <a:normAutofit/>
          </a:bodyPr>
          <a:lstStyle/>
          <a:p>
            <a:endParaRPr lang="el-GR"/>
          </a:p>
        </p:txBody>
      </p:sp>
      <p:grpSp>
        <p:nvGrpSpPr>
          <p:cNvPr id="74" name="Bottom Right">
            <a:extLst>
              <a:ext uri="{FF2B5EF4-FFF2-40B4-BE49-F238E27FC236}">
                <a16:creationId xmlns="" xmlns:a16="http://schemas.microsoft.com/office/drawing/2014/main" id="{ADB812D4-854E-4DD6-A613-797C10E752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7974976" y="3278144"/>
            <a:ext cx="4211600" cy="3581399"/>
            <a:chOff x="7980400" y="3276601"/>
            <a:chExt cx="4211600" cy="3581399"/>
          </a:xfrm>
        </p:grpSpPr>
        <p:grpSp>
          <p:nvGrpSpPr>
            <p:cNvPr id="75" name="Graphic 157">
              <a:extLst>
                <a:ext uri="{FF2B5EF4-FFF2-40B4-BE49-F238E27FC236}">
                  <a16:creationId xmlns="" xmlns:a16="http://schemas.microsoft.com/office/drawing/2014/main" id="{D97CFE60-FA19-428A-A02C-B541878C9B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6"/>
              <a:chOff x="4114800" y="1423987"/>
              <a:chExt cx="3961542" cy="4007547"/>
            </a:xfrm>
            <a:noFill/>
          </p:grpSpPr>
          <p:sp>
            <p:nvSpPr>
              <p:cNvPr id="76" name="Freeform: Shape 25">
                <a:extLst>
                  <a:ext uri="{FF2B5EF4-FFF2-40B4-BE49-F238E27FC236}">
                    <a16:creationId xmlns="" xmlns:a16="http://schemas.microsoft.com/office/drawing/2014/main" id="{0562F5F8-0562-4FE0-B3AD-5E49C1B618F2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7" name="Freeform: Shape 26">
                <a:extLst>
                  <a:ext uri="{FF2B5EF4-FFF2-40B4-BE49-F238E27FC236}">
                    <a16:creationId xmlns="" xmlns:a16="http://schemas.microsoft.com/office/drawing/2014/main" id="{E32D6A65-08E4-4AF8-AEE6-F180D12FBA4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8" name="Freeform: Shape 27">
                <a:extLst>
                  <a:ext uri="{FF2B5EF4-FFF2-40B4-BE49-F238E27FC236}">
                    <a16:creationId xmlns="" xmlns:a16="http://schemas.microsoft.com/office/drawing/2014/main" id="{BB7FDAC0-E6E6-4AB4-8235-A23232BCC9D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79" name="Freeform: Shape 28">
                <a:extLst>
                  <a:ext uri="{FF2B5EF4-FFF2-40B4-BE49-F238E27FC236}">
                    <a16:creationId xmlns="" xmlns:a16="http://schemas.microsoft.com/office/drawing/2014/main" id="{ADF11930-DCC4-4A0E-9F9D-68BE143483A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0" name="Freeform: Shape 29">
                <a:extLst>
                  <a:ext uri="{FF2B5EF4-FFF2-40B4-BE49-F238E27FC236}">
                    <a16:creationId xmlns="" xmlns:a16="http://schemas.microsoft.com/office/drawing/2014/main" id="{6D85B5BC-031D-4CF5-9B96-5A3063EA8B3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1" name="Freeform: Shape 30">
                <a:extLst>
                  <a:ext uri="{FF2B5EF4-FFF2-40B4-BE49-F238E27FC236}">
                    <a16:creationId xmlns="" xmlns:a16="http://schemas.microsoft.com/office/drawing/2014/main" id="{DB23B211-EDE9-44BA-A81A-C5DC3F886D5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82" name="Freeform: Shape 31">
                <a:extLst>
                  <a:ext uri="{FF2B5EF4-FFF2-40B4-BE49-F238E27FC236}">
                    <a16:creationId xmlns="" xmlns:a16="http://schemas.microsoft.com/office/drawing/2014/main" id="{42C80F66-435F-46CD-BC2E-3EA62444F410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</p:grpSp>
        <p:sp>
          <p:nvSpPr>
            <p:cNvPr id="25" name="Freeform: Shape 24">
              <a:extLst>
                <a:ext uri="{FF2B5EF4-FFF2-40B4-BE49-F238E27FC236}">
                  <a16:creationId xmlns="" xmlns:a16="http://schemas.microsoft.com/office/drawing/2014/main" id="{C5A2D0DC-5F34-44DC-9930-8C7B42BFEE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aphicFrame>
        <p:nvGraphicFramePr>
          <p:cNvPr id="4" name="Θέση περιεχομένου 3">
            <a:extLst>
              <a:ext uri="{FF2B5EF4-FFF2-40B4-BE49-F238E27FC236}">
                <a16:creationId xmlns="" xmlns:a16="http://schemas.microsoft.com/office/drawing/2014/main" id="{078285A3-6F34-A02D-254D-1F28350155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14129895"/>
              </p:ext>
            </p:extLst>
          </p:nvPr>
        </p:nvGraphicFramePr>
        <p:xfrm>
          <a:off x="290613" y="428624"/>
          <a:ext cx="11641225" cy="6281438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2448693">
                  <a:extLst>
                    <a:ext uri="{9D8B030D-6E8A-4147-A177-3AD203B41FA5}">
                      <a16:colId xmlns="" xmlns:a16="http://schemas.microsoft.com/office/drawing/2014/main" val="560518795"/>
                    </a:ext>
                  </a:extLst>
                </a:gridCol>
                <a:gridCol w="1586600">
                  <a:extLst>
                    <a:ext uri="{9D8B030D-6E8A-4147-A177-3AD203B41FA5}">
                      <a16:colId xmlns="" xmlns:a16="http://schemas.microsoft.com/office/drawing/2014/main" val="3523183843"/>
                    </a:ext>
                  </a:extLst>
                </a:gridCol>
                <a:gridCol w="921314">
                  <a:extLst>
                    <a:ext uri="{9D8B030D-6E8A-4147-A177-3AD203B41FA5}">
                      <a16:colId xmlns="" xmlns:a16="http://schemas.microsoft.com/office/drawing/2014/main" val="4094236305"/>
                    </a:ext>
                  </a:extLst>
                </a:gridCol>
                <a:gridCol w="1084301">
                  <a:extLst>
                    <a:ext uri="{9D8B030D-6E8A-4147-A177-3AD203B41FA5}">
                      <a16:colId xmlns="" xmlns:a16="http://schemas.microsoft.com/office/drawing/2014/main" val="1624118888"/>
                    </a:ext>
                  </a:extLst>
                </a:gridCol>
                <a:gridCol w="809928">
                  <a:extLst>
                    <a:ext uri="{9D8B030D-6E8A-4147-A177-3AD203B41FA5}">
                      <a16:colId xmlns="" xmlns:a16="http://schemas.microsoft.com/office/drawing/2014/main" val="1046101264"/>
                    </a:ext>
                  </a:extLst>
                </a:gridCol>
                <a:gridCol w="603436">
                  <a:extLst>
                    <a:ext uri="{9D8B030D-6E8A-4147-A177-3AD203B41FA5}">
                      <a16:colId xmlns="" xmlns:a16="http://schemas.microsoft.com/office/drawing/2014/main" val="4088197085"/>
                    </a:ext>
                  </a:extLst>
                </a:gridCol>
                <a:gridCol w="483552">
                  <a:extLst>
                    <a:ext uri="{9D8B030D-6E8A-4147-A177-3AD203B41FA5}">
                      <a16:colId xmlns="" xmlns:a16="http://schemas.microsoft.com/office/drawing/2014/main" val="3532080608"/>
                    </a:ext>
                  </a:extLst>
                </a:gridCol>
                <a:gridCol w="1038986">
                  <a:extLst>
                    <a:ext uri="{9D8B030D-6E8A-4147-A177-3AD203B41FA5}">
                      <a16:colId xmlns="" xmlns:a16="http://schemas.microsoft.com/office/drawing/2014/main" val="1650450582"/>
                    </a:ext>
                  </a:extLst>
                </a:gridCol>
                <a:gridCol w="854054">
                  <a:extLst>
                    <a:ext uri="{9D8B030D-6E8A-4147-A177-3AD203B41FA5}">
                      <a16:colId xmlns="" xmlns:a16="http://schemas.microsoft.com/office/drawing/2014/main" val="727763431"/>
                    </a:ext>
                  </a:extLst>
                </a:gridCol>
                <a:gridCol w="671084">
                  <a:extLst>
                    <a:ext uri="{9D8B030D-6E8A-4147-A177-3AD203B41FA5}">
                      <a16:colId xmlns="" xmlns:a16="http://schemas.microsoft.com/office/drawing/2014/main" val="1478511922"/>
                    </a:ext>
                  </a:extLst>
                </a:gridCol>
                <a:gridCol w="486152">
                  <a:extLst>
                    <a:ext uri="{9D8B030D-6E8A-4147-A177-3AD203B41FA5}">
                      <a16:colId xmlns="" xmlns:a16="http://schemas.microsoft.com/office/drawing/2014/main" val="497172872"/>
                    </a:ext>
                  </a:extLst>
                </a:gridCol>
                <a:gridCol w="653125">
                  <a:extLst>
                    <a:ext uri="{9D8B030D-6E8A-4147-A177-3AD203B41FA5}">
                      <a16:colId xmlns="" xmlns:a16="http://schemas.microsoft.com/office/drawing/2014/main" val="775413168"/>
                    </a:ext>
                  </a:extLst>
                </a:gridCol>
              </a:tblGrid>
              <a:tr h="648766">
                <a:tc gridSpan="2"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0" u="none" strike="noStrike" cap="none" spc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Business Model Canvas</a:t>
                      </a:r>
                      <a:endParaRPr lang="en-US" sz="2400" b="0" cap="none" spc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  <a:t/>
                      </a:r>
                      <a:br>
                        <a:rPr lang="el-GR" sz="1000" b="0" cap="none" spc="0">
                          <a:solidFill>
                            <a:schemeClr val="bg1"/>
                          </a:solidFill>
                          <a:effectLst/>
                        </a:rPr>
                      </a:br>
                      <a:endParaRPr lang="el-GR" sz="1000" b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9745174"/>
                  </a:ext>
                </a:extLst>
              </a:tr>
              <a:tr h="618060">
                <a:tc>
                  <a:txBody>
                    <a:bodyPr/>
                    <a:lstStyle/>
                    <a:p>
                      <a:pPr fontAlgn="ctr"/>
                      <a:r>
                        <a:rPr lang="el-GR" sz="800" cap="none" spc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8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l-GR" sz="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l-GR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fontAlgn="ctr"/>
                      <a: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l-GR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fontAlgn="ctr"/>
                      <a: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l-GR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fontAlgn="ctr"/>
                      <a: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l-GR" sz="800" cap="none" spc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l-GR" sz="80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0416910"/>
                  </a:ext>
                </a:extLst>
              </a:tr>
              <a:tr h="34178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Partners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Activities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Value Propositions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Relationships</a:t>
                      </a:r>
                      <a:endParaRPr lang="en-US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Customer Segments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03260370"/>
                  </a:ext>
                </a:extLst>
              </a:tr>
              <a:tr h="1265338">
                <a:tc row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Nutritionists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Merchandise shop suppliers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Brands who are looking to get advertised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Custom training classes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Merchandise manufacturing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Article writing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Partner sourcing (for nutritionists and article authors)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Physical exercise adjusts to client’s level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Efficiency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Personalisation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Innovative training programs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24/7 Availability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Privacy for the client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Wide geographical distribution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Live chatting with trainers or nutritionists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Personal assistance</a:t>
                      </a:r>
                      <a:endParaRPr lang="en-US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Personalised</a:t>
                      </a:r>
                      <a:r>
                        <a:rPr lang="en-US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offers for products</a:t>
                      </a:r>
                      <a:endParaRPr lang="en-US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Automated subscription services</a:t>
                      </a:r>
                      <a:endParaRPr lang="en-US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People who don’t have enough spare time to go to the gym regularly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People disillusioned with the results going to the gym can provide them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People without prior physical exercise experience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People who have a specific target area in their body/a specific goal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2099141"/>
                  </a:ext>
                </a:extLst>
              </a:tr>
              <a:tr h="3595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Key Resources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Channels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51994634"/>
                  </a:ext>
                </a:extLst>
              </a:tr>
              <a:tr h="109628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Human resources: our trainers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Designers for the clothes’ shop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In-house nutritionist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Advertisements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Subscription service</a:t>
                      </a:r>
                      <a:endParaRPr lang="en-US" sz="12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57789638"/>
                  </a:ext>
                </a:extLst>
              </a:tr>
              <a:tr h="1837631">
                <a:tc gridSpan="4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Cost Structure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Fixed costs: Nutritionist and trainer salaries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Article writer salaries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16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Variable cost: Cost of manufacturing (for clothes, etc.)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(depends on demand)</a:t>
                      </a:r>
                      <a:endParaRPr lang="en-US" sz="16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fontAlgn="t"/>
                      <a: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800" cap="none" spc="0" dirty="0">
                          <a:solidFill>
                            <a:schemeClr val="tx1"/>
                          </a:solidFill>
                          <a:effectLst/>
                        </a:rPr>
                      </a:br>
                      <a:endParaRPr lang="en-US" sz="8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Revenue Streams</a:t>
                      </a:r>
                      <a:endParaRPr lang="en-US" sz="11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subscriptions. This is the right to use the content of the e-Fitness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website (exercise packages, nutrition packages or a combination thereof)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goods sales, manufactured for the company or by others and hosted on the website with a commission fee)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advertisements on the website</a:t>
                      </a:r>
                    </a:p>
                    <a:p>
                      <a:pPr rtl="0" fontAlgn="base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From collaborative product promotion (affiliate marketing) - promoting sales of brands with similar products</a:t>
                      </a:r>
                      <a:endParaRPr lang="en-US" sz="1400" cap="none" spc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27473" marR="28744" marT="58860" marB="1831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17973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5421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A4EA7A9C-696F-9B5F-B7EC-D93778E29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521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C819B000-DA87-9A77-B8FD-433B96D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Ευχαριστούμε για την προσοχή σας </a:t>
            </a:r>
            <a:r>
              <a:rPr lang="el-GR" dirty="0">
                <a:sym typeface="Wingdings" panose="05000000000000000000" pitchFamily="2" charset="2"/>
              </a:rPr>
              <a:t></a:t>
            </a:r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3099987594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351</Words>
  <Application>Microsoft Office PowerPoint</Application>
  <PresentationFormat>Προσαρμογή</PresentationFormat>
  <Paragraphs>68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ExploreVTI</vt:lpstr>
      <vt:lpstr>META-Fitness</vt:lpstr>
      <vt:lpstr>Διαφάνεια 2</vt:lpstr>
      <vt:lpstr>Διαφάνεια 3</vt:lpstr>
      <vt:lpstr>Διαφάνεια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E-Fitness</dc:title>
  <dc:creator>Samoli Marina</dc:creator>
  <cp:lastModifiedBy>user</cp:lastModifiedBy>
  <cp:revision>6</cp:revision>
  <dcterms:created xsi:type="dcterms:W3CDTF">2022-12-03T21:13:20Z</dcterms:created>
  <dcterms:modified xsi:type="dcterms:W3CDTF">2022-12-29T12:57:20Z</dcterms:modified>
</cp:coreProperties>
</file>